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8" r:id="rId4"/>
    <p:sldId id="260" r:id="rId5"/>
    <p:sldId id="261" r:id="rId6"/>
    <p:sldId id="262" r:id="rId7"/>
    <p:sldId id="263" r:id="rId8"/>
    <p:sldId id="264" r:id="rId9"/>
    <p:sldId id="265" r:id="rId10"/>
    <p:sldId id="266" r:id="rId11"/>
    <p:sldId id="267" r:id="rId12"/>
    <p:sldId id="268" r:id="rId13"/>
    <p:sldId id="257" r:id="rId14"/>
    <p:sldId id="269" r:id="rId15"/>
    <p:sldId id="273" r:id="rId16"/>
    <p:sldId id="270" r:id="rId17"/>
    <p:sldId id="271" r:id="rId18"/>
    <p:sldId id="272" r:id="rId19"/>
    <p:sldId id="274" r:id="rId20"/>
    <p:sldId id="275" r:id="rId21"/>
    <p:sldId id="276" r:id="rId22"/>
    <p:sldId id="278" r:id="rId23"/>
    <p:sldId id="277" r:id="rId24"/>
    <p:sldId id="279" r:id="rId25"/>
    <p:sldId id="280" r:id="rId26"/>
    <p:sldId id="283" r:id="rId27"/>
    <p:sldId id="28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54766-1E89-4AD6-B5E8-8992D1D039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CF63C50-06BB-48BB-8070-2B4369A7B8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581C937-99D4-474C-B903-4F58C00EF116}"/>
              </a:ext>
            </a:extLst>
          </p:cNvPr>
          <p:cNvSpPr>
            <a:spLocks noGrp="1"/>
          </p:cNvSpPr>
          <p:nvPr>
            <p:ph type="dt" sz="half" idx="10"/>
          </p:nvPr>
        </p:nvSpPr>
        <p:spPr/>
        <p:txBody>
          <a:bodyPr/>
          <a:lstStyle/>
          <a:p>
            <a:fld id="{C1546DF0-0263-468E-9449-83939EFE54C9}" type="datetimeFigureOut">
              <a:rPr lang="en-IN" smtClean="0"/>
              <a:t>04-01-2020</a:t>
            </a:fld>
            <a:endParaRPr lang="en-IN"/>
          </a:p>
        </p:txBody>
      </p:sp>
      <p:sp>
        <p:nvSpPr>
          <p:cNvPr id="5" name="Footer Placeholder 4">
            <a:extLst>
              <a:ext uri="{FF2B5EF4-FFF2-40B4-BE49-F238E27FC236}">
                <a16:creationId xmlns:a16="http://schemas.microsoft.com/office/drawing/2014/main" id="{C841E5E1-144D-4E3C-81C4-F6E1BC5906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91BBF4-DD35-4794-B938-FFA04D72266C}"/>
              </a:ext>
            </a:extLst>
          </p:cNvPr>
          <p:cNvSpPr>
            <a:spLocks noGrp="1"/>
          </p:cNvSpPr>
          <p:nvPr>
            <p:ph type="sldNum" sz="quarter" idx="12"/>
          </p:nvPr>
        </p:nvSpPr>
        <p:spPr/>
        <p:txBody>
          <a:bodyPr/>
          <a:lstStyle/>
          <a:p>
            <a:fld id="{4957AC10-5800-456C-ADD3-953D23B9D15F}" type="slidenum">
              <a:rPr lang="en-IN" smtClean="0"/>
              <a:t>‹#›</a:t>
            </a:fld>
            <a:endParaRPr lang="en-IN"/>
          </a:p>
        </p:txBody>
      </p:sp>
    </p:spTree>
    <p:extLst>
      <p:ext uri="{BB962C8B-B14F-4D97-AF65-F5344CB8AC3E}">
        <p14:creationId xmlns:p14="http://schemas.microsoft.com/office/powerpoint/2010/main" val="3944218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14F6-B675-454B-83E9-35227B5C1EA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F0811B0-B384-4884-B8C9-F797368FD6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5FA165-BA54-4B69-915B-15035053A5F8}"/>
              </a:ext>
            </a:extLst>
          </p:cNvPr>
          <p:cNvSpPr>
            <a:spLocks noGrp="1"/>
          </p:cNvSpPr>
          <p:nvPr>
            <p:ph type="dt" sz="half" idx="10"/>
          </p:nvPr>
        </p:nvSpPr>
        <p:spPr/>
        <p:txBody>
          <a:bodyPr/>
          <a:lstStyle/>
          <a:p>
            <a:fld id="{C1546DF0-0263-468E-9449-83939EFE54C9}" type="datetimeFigureOut">
              <a:rPr lang="en-IN" smtClean="0"/>
              <a:t>04-01-2020</a:t>
            </a:fld>
            <a:endParaRPr lang="en-IN"/>
          </a:p>
        </p:txBody>
      </p:sp>
      <p:sp>
        <p:nvSpPr>
          <p:cNvPr id="5" name="Footer Placeholder 4">
            <a:extLst>
              <a:ext uri="{FF2B5EF4-FFF2-40B4-BE49-F238E27FC236}">
                <a16:creationId xmlns:a16="http://schemas.microsoft.com/office/drawing/2014/main" id="{143BE2B9-CA5A-4B8E-BB36-3D233222E6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273520-E8E1-4768-9899-4258A1199141}"/>
              </a:ext>
            </a:extLst>
          </p:cNvPr>
          <p:cNvSpPr>
            <a:spLocks noGrp="1"/>
          </p:cNvSpPr>
          <p:nvPr>
            <p:ph type="sldNum" sz="quarter" idx="12"/>
          </p:nvPr>
        </p:nvSpPr>
        <p:spPr/>
        <p:txBody>
          <a:bodyPr/>
          <a:lstStyle/>
          <a:p>
            <a:fld id="{4957AC10-5800-456C-ADD3-953D23B9D15F}" type="slidenum">
              <a:rPr lang="en-IN" smtClean="0"/>
              <a:t>‹#›</a:t>
            </a:fld>
            <a:endParaRPr lang="en-IN"/>
          </a:p>
        </p:txBody>
      </p:sp>
    </p:spTree>
    <p:extLst>
      <p:ext uri="{BB962C8B-B14F-4D97-AF65-F5344CB8AC3E}">
        <p14:creationId xmlns:p14="http://schemas.microsoft.com/office/powerpoint/2010/main" val="4198437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723D48-E6C4-4E4E-A3C7-7C8C54F5422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90AD2EC-FF94-441C-960B-129DD84B4D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F51E98-5AE0-43AF-BFC9-BDFFDB3FBD9E}"/>
              </a:ext>
            </a:extLst>
          </p:cNvPr>
          <p:cNvSpPr>
            <a:spLocks noGrp="1"/>
          </p:cNvSpPr>
          <p:nvPr>
            <p:ph type="dt" sz="half" idx="10"/>
          </p:nvPr>
        </p:nvSpPr>
        <p:spPr/>
        <p:txBody>
          <a:bodyPr/>
          <a:lstStyle/>
          <a:p>
            <a:fld id="{C1546DF0-0263-468E-9449-83939EFE54C9}" type="datetimeFigureOut">
              <a:rPr lang="en-IN" smtClean="0"/>
              <a:t>04-01-2020</a:t>
            </a:fld>
            <a:endParaRPr lang="en-IN"/>
          </a:p>
        </p:txBody>
      </p:sp>
      <p:sp>
        <p:nvSpPr>
          <p:cNvPr id="5" name="Footer Placeholder 4">
            <a:extLst>
              <a:ext uri="{FF2B5EF4-FFF2-40B4-BE49-F238E27FC236}">
                <a16:creationId xmlns:a16="http://schemas.microsoft.com/office/drawing/2014/main" id="{92080689-DE94-41FF-A342-CCAE02DBBB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257B83-62BA-46A3-9C1E-46789A634196}"/>
              </a:ext>
            </a:extLst>
          </p:cNvPr>
          <p:cNvSpPr>
            <a:spLocks noGrp="1"/>
          </p:cNvSpPr>
          <p:nvPr>
            <p:ph type="sldNum" sz="quarter" idx="12"/>
          </p:nvPr>
        </p:nvSpPr>
        <p:spPr/>
        <p:txBody>
          <a:bodyPr/>
          <a:lstStyle/>
          <a:p>
            <a:fld id="{4957AC10-5800-456C-ADD3-953D23B9D15F}" type="slidenum">
              <a:rPr lang="en-IN" smtClean="0"/>
              <a:t>‹#›</a:t>
            </a:fld>
            <a:endParaRPr lang="en-IN"/>
          </a:p>
        </p:txBody>
      </p:sp>
    </p:spTree>
    <p:extLst>
      <p:ext uri="{BB962C8B-B14F-4D97-AF65-F5344CB8AC3E}">
        <p14:creationId xmlns:p14="http://schemas.microsoft.com/office/powerpoint/2010/main" val="985396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E86B1-F7C4-4AD4-A86F-ED0283ECA8D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84D9859-5060-406A-A490-349F4394A7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6A8C93-34A3-45DF-9502-E082BE5FAFB5}"/>
              </a:ext>
            </a:extLst>
          </p:cNvPr>
          <p:cNvSpPr>
            <a:spLocks noGrp="1"/>
          </p:cNvSpPr>
          <p:nvPr>
            <p:ph type="dt" sz="half" idx="10"/>
          </p:nvPr>
        </p:nvSpPr>
        <p:spPr/>
        <p:txBody>
          <a:bodyPr/>
          <a:lstStyle/>
          <a:p>
            <a:fld id="{C1546DF0-0263-468E-9449-83939EFE54C9}" type="datetimeFigureOut">
              <a:rPr lang="en-IN" smtClean="0"/>
              <a:t>04-01-2020</a:t>
            </a:fld>
            <a:endParaRPr lang="en-IN"/>
          </a:p>
        </p:txBody>
      </p:sp>
      <p:sp>
        <p:nvSpPr>
          <p:cNvPr id="5" name="Footer Placeholder 4">
            <a:extLst>
              <a:ext uri="{FF2B5EF4-FFF2-40B4-BE49-F238E27FC236}">
                <a16:creationId xmlns:a16="http://schemas.microsoft.com/office/drawing/2014/main" id="{FB311A28-148B-426A-B0B2-EC6745433D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7365E4-590C-4B39-B98C-D7DA449D2E88}"/>
              </a:ext>
            </a:extLst>
          </p:cNvPr>
          <p:cNvSpPr>
            <a:spLocks noGrp="1"/>
          </p:cNvSpPr>
          <p:nvPr>
            <p:ph type="sldNum" sz="quarter" idx="12"/>
          </p:nvPr>
        </p:nvSpPr>
        <p:spPr/>
        <p:txBody>
          <a:bodyPr/>
          <a:lstStyle/>
          <a:p>
            <a:fld id="{4957AC10-5800-456C-ADD3-953D23B9D15F}" type="slidenum">
              <a:rPr lang="en-IN" smtClean="0"/>
              <a:t>‹#›</a:t>
            </a:fld>
            <a:endParaRPr lang="en-IN"/>
          </a:p>
        </p:txBody>
      </p:sp>
    </p:spTree>
    <p:extLst>
      <p:ext uri="{BB962C8B-B14F-4D97-AF65-F5344CB8AC3E}">
        <p14:creationId xmlns:p14="http://schemas.microsoft.com/office/powerpoint/2010/main" val="3338233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F6429-EC0E-4F43-AC2C-49CFE3F034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396C2F8-4BBD-48DB-87E2-AE2D2B8BBC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AB4B6B-BC1E-4954-89C2-AA2D75F357DA}"/>
              </a:ext>
            </a:extLst>
          </p:cNvPr>
          <p:cNvSpPr>
            <a:spLocks noGrp="1"/>
          </p:cNvSpPr>
          <p:nvPr>
            <p:ph type="dt" sz="half" idx="10"/>
          </p:nvPr>
        </p:nvSpPr>
        <p:spPr/>
        <p:txBody>
          <a:bodyPr/>
          <a:lstStyle/>
          <a:p>
            <a:fld id="{C1546DF0-0263-468E-9449-83939EFE54C9}" type="datetimeFigureOut">
              <a:rPr lang="en-IN" smtClean="0"/>
              <a:t>04-01-2020</a:t>
            </a:fld>
            <a:endParaRPr lang="en-IN"/>
          </a:p>
        </p:txBody>
      </p:sp>
      <p:sp>
        <p:nvSpPr>
          <p:cNvPr id="5" name="Footer Placeholder 4">
            <a:extLst>
              <a:ext uri="{FF2B5EF4-FFF2-40B4-BE49-F238E27FC236}">
                <a16:creationId xmlns:a16="http://schemas.microsoft.com/office/drawing/2014/main" id="{AB28D184-44FF-4A96-9222-8BDB63DA5E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5D469B-5BDF-40F4-8876-1920B0109191}"/>
              </a:ext>
            </a:extLst>
          </p:cNvPr>
          <p:cNvSpPr>
            <a:spLocks noGrp="1"/>
          </p:cNvSpPr>
          <p:nvPr>
            <p:ph type="sldNum" sz="quarter" idx="12"/>
          </p:nvPr>
        </p:nvSpPr>
        <p:spPr/>
        <p:txBody>
          <a:bodyPr/>
          <a:lstStyle/>
          <a:p>
            <a:fld id="{4957AC10-5800-456C-ADD3-953D23B9D15F}" type="slidenum">
              <a:rPr lang="en-IN" smtClean="0"/>
              <a:t>‹#›</a:t>
            </a:fld>
            <a:endParaRPr lang="en-IN"/>
          </a:p>
        </p:txBody>
      </p:sp>
    </p:spTree>
    <p:extLst>
      <p:ext uri="{BB962C8B-B14F-4D97-AF65-F5344CB8AC3E}">
        <p14:creationId xmlns:p14="http://schemas.microsoft.com/office/powerpoint/2010/main" val="2661695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684EC-E035-46FC-AD41-B90951E7D99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7392899-9F3C-4FD9-B865-B4E5859591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1EEDE0D-9059-4B21-84EE-32A2329C2F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0A463B9-FB39-4237-966A-E93BA73A623D}"/>
              </a:ext>
            </a:extLst>
          </p:cNvPr>
          <p:cNvSpPr>
            <a:spLocks noGrp="1"/>
          </p:cNvSpPr>
          <p:nvPr>
            <p:ph type="dt" sz="half" idx="10"/>
          </p:nvPr>
        </p:nvSpPr>
        <p:spPr/>
        <p:txBody>
          <a:bodyPr/>
          <a:lstStyle/>
          <a:p>
            <a:fld id="{C1546DF0-0263-468E-9449-83939EFE54C9}" type="datetimeFigureOut">
              <a:rPr lang="en-IN" smtClean="0"/>
              <a:t>04-01-2020</a:t>
            </a:fld>
            <a:endParaRPr lang="en-IN"/>
          </a:p>
        </p:txBody>
      </p:sp>
      <p:sp>
        <p:nvSpPr>
          <p:cNvPr id="6" name="Footer Placeholder 5">
            <a:extLst>
              <a:ext uri="{FF2B5EF4-FFF2-40B4-BE49-F238E27FC236}">
                <a16:creationId xmlns:a16="http://schemas.microsoft.com/office/drawing/2014/main" id="{DAF64F82-AD95-4309-A7B8-6E16166D9E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1AEF5D1-A4A9-46A7-884B-47F7B97401A1}"/>
              </a:ext>
            </a:extLst>
          </p:cNvPr>
          <p:cNvSpPr>
            <a:spLocks noGrp="1"/>
          </p:cNvSpPr>
          <p:nvPr>
            <p:ph type="sldNum" sz="quarter" idx="12"/>
          </p:nvPr>
        </p:nvSpPr>
        <p:spPr/>
        <p:txBody>
          <a:bodyPr/>
          <a:lstStyle/>
          <a:p>
            <a:fld id="{4957AC10-5800-456C-ADD3-953D23B9D15F}" type="slidenum">
              <a:rPr lang="en-IN" smtClean="0"/>
              <a:t>‹#›</a:t>
            </a:fld>
            <a:endParaRPr lang="en-IN"/>
          </a:p>
        </p:txBody>
      </p:sp>
    </p:spTree>
    <p:extLst>
      <p:ext uri="{BB962C8B-B14F-4D97-AF65-F5344CB8AC3E}">
        <p14:creationId xmlns:p14="http://schemas.microsoft.com/office/powerpoint/2010/main" val="3509072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62416-11CA-44AC-AF5D-0EDA0211A8E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CE6E661-66A1-4B23-B77A-CCA61ABB35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7FEB2-71B9-449C-8280-AFC06F49E2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127DAF6-4281-4C28-AD21-9230C39F3F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B515FF-5EEB-4676-8D81-3590C6058D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CC24446-5B53-4FE4-90D9-A1256051073A}"/>
              </a:ext>
            </a:extLst>
          </p:cNvPr>
          <p:cNvSpPr>
            <a:spLocks noGrp="1"/>
          </p:cNvSpPr>
          <p:nvPr>
            <p:ph type="dt" sz="half" idx="10"/>
          </p:nvPr>
        </p:nvSpPr>
        <p:spPr/>
        <p:txBody>
          <a:bodyPr/>
          <a:lstStyle/>
          <a:p>
            <a:fld id="{C1546DF0-0263-468E-9449-83939EFE54C9}" type="datetimeFigureOut">
              <a:rPr lang="en-IN" smtClean="0"/>
              <a:t>04-01-2020</a:t>
            </a:fld>
            <a:endParaRPr lang="en-IN"/>
          </a:p>
        </p:txBody>
      </p:sp>
      <p:sp>
        <p:nvSpPr>
          <p:cNvPr id="8" name="Footer Placeholder 7">
            <a:extLst>
              <a:ext uri="{FF2B5EF4-FFF2-40B4-BE49-F238E27FC236}">
                <a16:creationId xmlns:a16="http://schemas.microsoft.com/office/drawing/2014/main" id="{716D38F9-3CFE-4FF0-B859-8461AAEE2C0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E903DBA-FF13-48C6-9A2E-2CE512099B32}"/>
              </a:ext>
            </a:extLst>
          </p:cNvPr>
          <p:cNvSpPr>
            <a:spLocks noGrp="1"/>
          </p:cNvSpPr>
          <p:nvPr>
            <p:ph type="sldNum" sz="quarter" idx="12"/>
          </p:nvPr>
        </p:nvSpPr>
        <p:spPr/>
        <p:txBody>
          <a:bodyPr/>
          <a:lstStyle/>
          <a:p>
            <a:fld id="{4957AC10-5800-456C-ADD3-953D23B9D15F}" type="slidenum">
              <a:rPr lang="en-IN" smtClean="0"/>
              <a:t>‹#›</a:t>
            </a:fld>
            <a:endParaRPr lang="en-IN"/>
          </a:p>
        </p:txBody>
      </p:sp>
    </p:spTree>
    <p:extLst>
      <p:ext uri="{BB962C8B-B14F-4D97-AF65-F5344CB8AC3E}">
        <p14:creationId xmlns:p14="http://schemas.microsoft.com/office/powerpoint/2010/main" val="2870113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B59DD-7E8A-4D60-B2A1-B9299EC0967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97EBB74-E299-464E-8F9E-6E271D754A98}"/>
              </a:ext>
            </a:extLst>
          </p:cNvPr>
          <p:cNvSpPr>
            <a:spLocks noGrp="1"/>
          </p:cNvSpPr>
          <p:nvPr>
            <p:ph type="dt" sz="half" idx="10"/>
          </p:nvPr>
        </p:nvSpPr>
        <p:spPr/>
        <p:txBody>
          <a:bodyPr/>
          <a:lstStyle/>
          <a:p>
            <a:fld id="{C1546DF0-0263-468E-9449-83939EFE54C9}" type="datetimeFigureOut">
              <a:rPr lang="en-IN" smtClean="0"/>
              <a:t>04-01-2020</a:t>
            </a:fld>
            <a:endParaRPr lang="en-IN"/>
          </a:p>
        </p:txBody>
      </p:sp>
      <p:sp>
        <p:nvSpPr>
          <p:cNvPr id="4" name="Footer Placeholder 3">
            <a:extLst>
              <a:ext uri="{FF2B5EF4-FFF2-40B4-BE49-F238E27FC236}">
                <a16:creationId xmlns:a16="http://schemas.microsoft.com/office/drawing/2014/main" id="{45404BA2-5A3C-4682-A020-5A607C7EBDD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020C1B1-C6EA-419A-B02E-E30FCB56BDE4}"/>
              </a:ext>
            </a:extLst>
          </p:cNvPr>
          <p:cNvSpPr>
            <a:spLocks noGrp="1"/>
          </p:cNvSpPr>
          <p:nvPr>
            <p:ph type="sldNum" sz="quarter" idx="12"/>
          </p:nvPr>
        </p:nvSpPr>
        <p:spPr/>
        <p:txBody>
          <a:bodyPr/>
          <a:lstStyle/>
          <a:p>
            <a:fld id="{4957AC10-5800-456C-ADD3-953D23B9D15F}" type="slidenum">
              <a:rPr lang="en-IN" smtClean="0"/>
              <a:t>‹#›</a:t>
            </a:fld>
            <a:endParaRPr lang="en-IN"/>
          </a:p>
        </p:txBody>
      </p:sp>
    </p:spTree>
    <p:extLst>
      <p:ext uri="{BB962C8B-B14F-4D97-AF65-F5344CB8AC3E}">
        <p14:creationId xmlns:p14="http://schemas.microsoft.com/office/powerpoint/2010/main" val="807341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069BDE-9A7A-4A23-A321-EB2EC560061E}"/>
              </a:ext>
            </a:extLst>
          </p:cNvPr>
          <p:cNvSpPr>
            <a:spLocks noGrp="1"/>
          </p:cNvSpPr>
          <p:nvPr>
            <p:ph type="dt" sz="half" idx="10"/>
          </p:nvPr>
        </p:nvSpPr>
        <p:spPr/>
        <p:txBody>
          <a:bodyPr/>
          <a:lstStyle/>
          <a:p>
            <a:fld id="{C1546DF0-0263-468E-9449-83939EFE54C9}" type="datetimeFigureOut">
              <a:rPr lang="en-IN" smtClean="0"/>
              <a:t>04-01-2020</a:t>
            </a:fld>
            <a:endParaRPr lang="en-IN"/>
          </a:p>
        </p:txBody>
      </p:sp>
      <p:sp>
        <p:nvSpPr>
          <p:cNvPr id="3" name="Footer Placeholder 2">
            <a:extLst>
              <a:ext uri="{FF2B5EF4-FFF2-40B4-BE49-F238E27FC236}">
                <a16:creationId xmlns:a16="http://schemas.microsoft.com/office/drawing/2014/main" id="{68C3FF28-90CE-4818-BC49-1483B6D3D5C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A6A8A79-9C53-4CC7-85A0-4BE19999CC98}"/>
              </a:ext>
            </a:extLst>
          </p:cNvPr>
          <p:cNvSpPr>
            <a:spLocks noGrp="1"/>
          </p:cNvSpPr>
          <p:nvPr>
            <p:ph type="sldNum" sz="quarter" idx="12"/>
          </p:nvPr>
        </p:nvSpPr>
        <p:spPr/>
        <p:txBody>
          <a:bodyPr/>
          <a:lstStyle/>
          <a:p>
            <a:fld id="{4957AC10-5800-456C-ADD3-953D23B9D15F}" type="slidenum">
              <a:rPr lang="en-IN" smtClean="0"/>
              <a:t>‹#›</a:t>
            </a:fld>
            <a:endParaRPr lang="en-IN"/>
          </a:p>
        </p:txBody>
      </p:sp>
    </p:spTree>
    <p:extLst>
      <p:ext uri="{BB962C8B-B14F-4D97-AF65-F5344CB8AC3E}">
        <p14:creationId xmlns:p14="http://schemas.microsoft.com/office/powerpoint/2010/main" val="1374275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CD552-929D-4F1C-828D-905E0F10A6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DCC2A29-55F3-49BC-8C2F-8825E6303F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40E2A71-1E48-4EB2-BD2A-8C8E249FF1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66435A-AD8E-43CF-A727-F1D6C6D9BC9E}"/>
              </a:ext>
            </a:extLst>
          </p:cNvPr>
          <p:cNvSpPr>
            <a:spLocks noGrp="1"/>
          </p:cNvSpPr>
          <p:nvPr>
            <p:ph type="dt" sz="half" idx="10"/>
          </p:nvPr>
        </p:nvSpPr>
        <p:spPr/>
        <p:txBody>
          <a:bodyPr/>
          <a:lstStyle/>
          <a:p>
            <a:fld id="{C1546DF0-0263-468E-9449-83939EFE54C9}" type="datetimeFigureOut">
              <a:rPr lang="en-IN" smtClean="0"/>
              <a:t>04-01-2020</a:t>
            </a:fld>
            <a:endParaRPr lang="en-IN"/>
          </a:p>
        </p:txBody>
      </p:sp>
      <p:sp>
        <p:nvSpPr>
          <p:cNvPr id="6" name="Footer Placeholder 5">
            <a:extLst>
              <a:ext uri="{FF2B5EF4-FFF2-40B4-BE49-F238E27FC236}">
                <a16:creationId xmlns:a16="http://schemas.microsoft.com/office/drawing/2014/main" id="{44D4767C-618D-4F78-8EF2-3DABAE36B69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565CC1-BDAF-4373-B878-1CE755C57857}"/>
              </a:ext>
            </a:extLst>
          </p:cNvPr>
          <p:cNvSpPr>
            <a:spLocks noGrp="1"/>
          </p:cNvSpPr>
          <p:nvPr>
            <p:ph type="sldNum" sz="quarter" idx="12"/>
          </p:nvPr>
        </p:nvSpPr>
        <p:spPr/>
        <p:txBody>
          <a:bodyPr/>
          <a:lstStyle/>
          <a:p>
            <a:fld id="{4957AC10-5800-456C-ADD3-953D23B9D15F}" type="slidenum">
              <a:rPr lang="en-IN" smtClean="0"/>
              <a:t>‹#›</a:t>
            </a:fld>
            <a:endParaRPr lang="en-IN"/>
          </a:p>
        </p:txBody>
      </p:sp>
    </p:spTree>
    <p:extLst>
      <p:ext uri="{BB962C8B-B14F-4D97-AF65-F5344CB8AC3E}">
        <p14:creationId xmlns:p14="http://schemas.microsoft.com/office/powerpoint/2010/main" val="16692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AB24D-FCCD-4DCF-B237-5CAF56CEE5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6D86446-2B8F-4CFB-94FD-3EE993B091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0F953CB-61E1-4417-9F7A-D2A0751B2A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C22368-F2DD-47C0-950C-4FFBA3765368}"/>
              </a:ext>
            </a:extLst>
          </p:cNvPr>
          <p:cNvSpPr>
            <a:spLocks noGrp="1"/>
          </p:cNvSpPr>
          <p:nvPr>
            <p:ph type="dt" sz="half" idx="10"/>
          </p:nvPr>
        </p:nvSpPr>
        <p:spPr/>
        <p:txBody>
          <a:bodyPr/>
          <a:lstStyle/>
          <a:p>
            <a:fld id="{C1546DF0-0263-468E-9449-83939EFE54C9}" type="datetimeFigureOut">
              <a:rPr lang="en-IN" smtClean="0"/>
              <a:t>04-01-2020</a:t>
            </a:fld>
            <a:endParaRPr lang="en-IN"/>
          </a:p>
        </p:txBody>
      </p:sp>
      <p:sp>
        <p:nvSpPr>
          <p:cNvPr id="6" name="Footer Placeholder 5">
            <a:extLst>
              <a:ext uri="{FF2B5EF4-FFF2-40B4-BE49-F238E27FC236}">
                <a16:creationId xmlns:a16="http://schemas.microsoft.com/office/drawing/2014/main" id="{8A50AA33-DECF-4CB6-BA87-6E81A83B094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53ADAEB-D640-4F76-A9FE-A0D368C0B6DF}"/>
              </a:ext>
            </a:extLst>
          </p:cNvPr>
          <p:cNvSpPr>
            <a:spLocks noGrp="1"/>
          </p:cNvSpPr>
          <p:nvPr>
            <p:ph type="sldNum" sz="quarter" idx="12"/>
          </p:nvPr>
        </p:nvSpPr>
        <p:spPr/>
        <p:txBody>
          <a:bodyPr/>
          <a:lstStyle/>
          <a:p>
            <a:fld id="{4957AC10-5800-456C-ADD3-953D23B9D15F}" type="slidenum">
              <a:rPr lang="en-IN" smtClean="0"/>
              <a:t>‹#›</a:t>
            </a:fld>
            <a:endParaRPr lang="en-IN"/>
          </a:p>
        </p:txBody>
      </p:sp>
    </p:spTree>
    <p:extLst>
      <p:ext uri="{BB962C8B-B14F-4D97-AF65-F5344CB8AC3E}">
        <p14:creationId xmlns:p14="http://schemas.microsoft.com/office/powerpoint/2010/main" val="2633165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B2714E-3AB7-473D-BEA3-6FCEDFFD96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8DB5A4E-2ACA-4A4B-8ACE-1F97AF7CEB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ECB9F7-05DC-42C0-AD83-D7A2E12EA1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546DF0-0263-468E-9449-83939EFE54C9}" type="datetimeFigureOut">
              <a:rPr lang="en-IN" smtClean="0"/>
              <a:t>04-01-2020</a:t>
            </a:fld>
            <a:endParaRPr lang="en-IN"/>
          </a:p>
        </p:txBody>
      </p:sp>
      <p:sp>
        <p:nvSpPr>
          <p:cNvPr id="5" name="Footer Placeholder 4">
            <a:extLst>
              <a:ext uri="{FF2B5EF4-FFF2-40B4-BE49-F238E27FC236}">
                <a16:creationId xmlns:a16="http://schemas.microsoft.com/office/drawing/2014/main" id="{D31317E4-A131-4665-9911-BA834F0811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1424811-D909-4CA2-B8FB-BFA49345C4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57AC10-5800-456C-ADD3-953D23B9D15F}" type="slidenum">
              <a:rPr lang="en-IN" smtClean="0"/>
              <a:t>‹#›</a:t>
            </a:fld>
            <a:endParaRPr lang="en-IN"/>
          </a:p>
        </p:txBody>
      </p:sp>
    </p:spTree>
    <p:extLst>
      <p:ext uri="{BB962C8B-B14F-4D97-AF65-F5344CB8AC3E}">
        <p14:creationId xmlns:p14="http://schemas.microsoft.com/office/powerpoint/2010/main" val="13780906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medium.com/@14prakash/the-intuition-behind-retinanet-eb636755607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matterport/Mask_RCNN/blob/master/mrcnn/model.p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towardsdatascience.com/understanding-and-coding-a-resnet-in-keras-446d7ff84d33"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hyperlink" Target="https://towardsdatascience.com/region-of-interest-pooling-f7c637f409af" TargetMode="External"/><Relationship Id="rId1" Type="http://schemas.openxmlformats.org/officeDocument/2006/relationships/slideLayout" Target="../slideLayouts/slideLayout9.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A2F21-AC75-4F78-8E5D-5952ADBD8220}"/>
              </a:ext>
            </a:extLst>
          </p:cNvPr>
          <p:cNvSpPr>
            <a:spLocks noGrp="1"/>
          </p:cNvSpPr>
          <p:nvPr>
            <p:ph type="ctrTitle"/>
          </p:nvPr>
        </p:nvSpPr>
        <p:spPr/>
        <p:txBody>
          <a:bodyPr/>
          <a:lstStyle/>
          <a:p>
            <a:r>
              <a:rPr lang="en-US" dirty="0"/>
              <a:t>Instance Segmentation with Mask R-CNN</a:t>
            </a:r>
            <a:endParaRPr lang="en-IN" dirty="0"/>
          </a:p>
        </p:txBody>
      </p:sp>
      <p:sp>
        <p:nvSpPr>
          <p:cNvPr id="3" name="Subtitle 2">
            <a:extLst>
              <a:ext uri="{FF2B5EF4-FFF2-40B4-BE49-F238E27FC236}">
                <a16:creationId xmlns:a16="http://schemas.microsoft.com/office/drawing/2014/main" id="{E5F624B3-89F5-4F70-A118-23AB03875846}"/>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915440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B2EB06-BEC8-4C17-BD1C-D553F67EFE35}"/>
              </a:ext>
            </a:extLst>
          </p:cNvPr>
          <p:cNvSpPr>
            <a:spLocks noGrp="1"/>
          </p:cNvSpPr>
          <p:nvPr>
            <p:ph idx="1"/>
          </p:nvPr>
        </p:nvSpPr>
        <p:spPr>
          <a:xfrm>
            <a:off x="239697" y="301841"/>
            <a:ext cx="11259846" cy="6400800"/>
          </a:xfrm>
        </p:spPr>
        <p:txBody>
          <a:bodyPr/>
          <a:lstStyle/>
          <a:p>
            <a:r>
              <a:rPr lang="en-US" b="1" dirty="0"/>
              <a:t>IOU</a:t>
            </a:r>
          </a:p>
          <a:p>
            <a:pPr marL="0" indent="0">
              <a:buNone/>
            </a:pPr>
            <a:endParaRPr lang="en-US" sz="1800" dirty="0"/>
          </a:p>
          <a:p>
            <a:pPr marL="0" indent="0">
              <a:buNone/>
            </a:pPr>
            <a:r>
              <a:rPr lang="en-US" sz="1800" dirty="0"/>
              <a:t>					To predict multiple objects or multiple instances of objects 	in an 					image, Mask R-CNN makes thousands of predictions. Final object 					detection is done by removing anchor boxes that belong to the background				class and the remaining ones are filtered by their confidence score. 					(i.e. </a:t>
            </a:r>
            <a:r>
              <a:rPr lang="en-US" sz="1800" dirty="0" err="1"/>
              <a:t>IoU</a:t>
            </a:r>
            <a:r>
              <a:rPr lang="en-US" sz="1800" dirty="0"/>
              <a:t>)</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IN" sz="1400" dirty="0"/>
              <a:t>								(ground truth box is training label and predicted 									is the box predicted from our model.)</a:t>
            </a:r>
          </a:p>
          <a:p>
            <a:pPr marL="0" indent="0">
              <a:buNone/>
            </a:pPr>
            <a:endParaRPr lang="en-IN" sz="1400" dirty="0"/>
          </a:p>
        </p:txBody>
      </p:sp>
      <p:pic>
        <p:nvPicPr>
          <p:cNvPr id="7170" name="Picture 2">
            <a:extLst>
              <a:ext uri="{FF2B5EF4-FFF2-40B4-BE49-F238E27FC236}">
                <a16:creationId xmlns:a16="http://schemas.microsoft.com/office/drawing/2014/main" id="{8863D566-DBC2-4176-9ADA-9DCB43A561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697" y="835822"/>
            <a:ext cx="4613258" cy="288392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Figure 1: An example of detecting a stop sign in an image. The predicted bounding box is drawn in red while the ground-truth bounding box is drawn in green. Our goal is to compute the Intersection of Union between these bounding box.">
            <a:extLst>
              <a:ext uri="{FF2B5EF4-FFF2-40B4-BE49-F238E27FC236}">
                <a16:creationId xmlns:a16="http://schemas.microsoft.com/office/drawing/2014/main" id="{170AFBB9-CEC9-434E-9A50-61A760C72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57" y="4253725"/>
            <a:ext cx="3014339" cy="226075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Figure 2: Computing the Intersection of Union is as simple as dividing the area of overlap between the bounding boxes by the area of union (thank you to the excellent Pittsburg HW4 assignment for the inspiration for this figure).">
            <a:extLst>
              <a:ext uri="{FF2B5EF4-FFF2-40B4-BE49-F238E27FC236}">
                <a16:creationId xmlns:a16="http://schemas.microsoft.com/office/drawing/2014/main" id="{660451D1-A3CA-45D3-97F7-99A0C55E5B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9556" y="4253725"/>
            <a:ext cx="2931664" cy="228669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8" descr="Figure 3: An example of computing Intersection over Unions for various bounding boxes.">
            <a:extLst>
              <a:ext uri="{FF2B5EF4-FFF2-40B4-BE49-F238E27FC236}">
                <a16:creationId xmlns:a16="http://schemas.microsoft.com/office/drawing/2014/main" id="{3767A41D-45C5-4B32-B09D-CCC5F0B3BA78}"/>
              </a:ext>
            </a:extLst>
          </p:cNvPr>
          <p:cNvSpPr>
            <a:spLocks noChangeAspect="1" noChangeArrowheads="1"/>
          </p:cNvSpPr>
          <p:nvPr/>
        </p:nvSpPr>
        <p:spPr bwMode="auto">
          <a:xfrm>
            <a:off x="5943600" y="3276600"/>
            <a:ext cx="1797728" cy="179772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10" descr="Figure 3: An example of computing Intersection over Unions for various bounding boxes.">
            <a:extLst>
              <a:ext uri="{FF2B5EF4-FFF2-40B4-BE49-F238E27FC236}">
                <a16:creationId xmlns:a16="http://schemas.microsoft.com/office/drawing/2014/main" id="{EC721138-093B-44F1-9D37-8F59A1BDDD4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12" descr="Figure 3: An example of computing Intersection over Unions for various bounding boxes.">
            <a:extLst>
              <a:ext uri="{FF2B5EF4-FFF2-40B4-BE49-F238E27FC236}">
                <a16:creationId xmlns:a16="http://schemas.microsoft.com/office/drawing/2014/main" id="{E2FCB704-37C0-4F83-AF01-DC1CC7B3E3CF}"/>
              </a:ext>
            </a:extLst>
          </p:cNvPr>
          <p:cNvSpPr>
            <a:spLocks noChangeAspect="1" noChangeArrowheads="1"/>
          </p:cNvSpPr>
          <p:nvPr/>
        </p:nvSpPr>
        <p:spPr bwMode="auto">
          <a:xfrm>
            <a:off x="6095999" y="3428999"/>
            <a:ext cx="2403629" cy="24036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959800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A23457-C8EC-4280-9FCA-CE61AADB49B3}"/>
              </a:ext>
            </a:extLst>
          </p:cNvPr>
          <p:cNvSpPr>
            <a:spLocks noGrp="1"/>
          </p:cNvSpPr>
          <p:nvPr>
            <p:ph idx="1"/>
          </p:nvPr>
        </p:nvSpPr>
        <p:spPr>
          <a:xfrm>
            <a:off x="514905" y="292963"/>
            <a:ext cx="10838895" cy="5884000"/>
          </a:xfrm>
        </p:spPr>
        <p:txBody>
          <a:bodyPr>
            <a:noAutofit/>
          </a:bodyPr>
          <a:lstStyle/>
          <a:p>
            <a:r>
              <a:rPr lang="en-US" sz="2000" dirty="0"/>
              <a:t>An anchor is considered to be a “positive” sample if it satisfies either of the two conditions — a) The anchor has the highest </a:t>
            </a:r>
            <a:r>
              <a:rPr lang="en-US" sz="2000" dirty="0" err="1"/>
              <a:t>IoU</a:t>
            </a:r>
            <a:r>
              <a:rPr lang="en-US" sz="2000" dirty="0"/>
              <a:t> (Intersection over Union, a measure of overlap) with a </a:t>
            </a:r>
            <a:r>
              <a:rPr lang="en-US" sz="2000" dirty="0" err="1"/>
              <a:t>groundtruth</a:t>
            </a:r>
            <a:r>
              <a:rPr lang="en-US" sz="2000" dirty="0"/>
              <a:t> box; b) The anchor has an </a:t>
            </a:r>
            <a:r>
              <a:rPr lang="en-US" sz="2000" dirty="0" err="1"/>
              <a:t>IoU</a:t>
            </a:r>
            <a:r>
              <a:rPr lang="en-US" sz="2000" dirty="0"/>
              <a:t> greater than 0.7 with any </a:t>
            </a:r>
            <a:r>
              <a:rPr lang="en-US" sz="2000" dirty="0" err="1"/>
              <a:t>groundtruth</a:t>
            </a:r>
            <a:r>
              <a:rPr lang="en-US" sz="2000" dirty="0"/>
              <a:t> box. The same </a:t>
            </a:r>
            <a:r>
              <a:rPr lang="en-US" sz="2000" dirty="0" err="1"/>
              <a:t>groundtruth</a:t>
            </a:r>
            <a:r>
              <a:rPr lang="en-US" sz="2000" dirty="0"/>
              <a:t> box can cause multiple anchors to be assigned positive labels. An anchor is labeled “negative” if its </a:t>
            </a:r>
            <a:r>
              <a:rPr lang="en-US" sz="2000" dirty="0" err="1"/>
              <a:t>IoU</a:t>
            </a:r>
            <a:r>
              <a:rPr lang="en-US" sz="2000" dirty="0"/>
              <a:t> with all </a:t>
            </a:r>
            <a:r>
              <a:rPr lang="en-US" sz="2000" dirty="0" err="1"/>
              <a:t>groundtruth</a:t>
            </a:r>
            <a:r>
              <a:rPr lang="en-US" sz="2000" dirty="0"/>
              <a:t> boxes is less than 0.3. The remaining anchors (neither positive nor negative) are disregarded for RPN training. </a:t>
            </a:r>
          </a:p>
          <a:p>
            <a:r>
              <a:rPr lang="en-US" sz="2000" dirty="0"/>
              <a:t>For a typical 1000 × 600 image, there will be roughly 20000 (≈ 60 × 40 × 9) anchors in total. With the cross-boundary anchors ignored, there are about 6000 anchors per image for training. If the boundary-crossing outliers are not ignored in training, they introduce large, difficult to correct error terms in the objective, and training does not converge. During testing, however, we still apply the fully convolutional RPN to the entire image. This may generate cross boundary proposal boxes, which we clip to the image boundary. Some RPN proposals highly overlap with each other. To reduce redundancy, we adopt non-maximum suppression (NMS) on the proposal regions based on their class scores. We fix the </a:t>
            </a:r>
            <a:r>
              <a:rPr lang="en-US" sz="2000" dirty="0" err="1"/>
              <a:t>IoU</a:t>
            </a:r>
            <a:r>
              <a:rPr lang="en-US" sz="2000" dirty="0"/>
              <a:t> threshold for NMS at 0.7, which leaves us about 2000 proposal regions per image. As we will show, NMS does not harm the ultimate detection accuracy, but substantially reduces the number of proposals. After NMS, we use the top-N ranked proposal regions for detection</a:t>
            </a:r>
            <a:endParaRPr lang="en-IN" sz="2000" dirty="0"/>
          </a:p>
        </p:txBody>
      </p:sp>
    </p:spTree>
    <p:extLst>
      <p:ext uri="{BB962C8B-B14F-4D97-AF65-F5344CB8AC3E}">
        <p14:creationId xmlns:p14="http://schemas.microsoft.com/office/powerpoint/2010/main" val="3353998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86065-F269-499D-BB57-302602159216}"/>
              </a:ext>
            </a:extLst>
          </p:cNvPr>
          <p:cNvSpPr>
            <a:spLocks noGrp="1"/>
          </p:cNvSpPr>
          <p:nvPr>
            <p:ph type="title"/>
          </p:nvPr>
        </p:nvSpPr>
        <p:spPr>
          <a:xfrm>
            <a:off x="772357" y="365126"/>
            <a:ext cx="10581443" cy="638052"/>
          </a:xfrm>
        </p:spPr>
        <p:txBody>
          <a:bodyPr>
            <a:normAutofit fontScale="90000"/>
          </a:bodyPr>
          <a:lstStyle/>
          <a:p>
            <a:r>
              <a:rPr lang="en-IN" b="1" dirty="0"/>
              <a:t>Training</a:t>
            </a:r>
            <a:endParaRPr lang="en-IN" dirty="0"/>
          </a:p>
        </p:txBody>
      </p:sp>
      <p:sp>
        <p:nvSpPr>
          <p:cNvPr id="3" name="Content Placeholder 2">
            <a:extLst>
              <a:ext uri="{FF2B5EF4-FFF2-40B4-BE49-F238E27FC236}">
                <a16:creationId xmlns:a16="http://schemas.microsoft.com/office/drawing/2014/main" id="{70020058-51BC-4AA4-880E-CF84C7137B78}"/>
              </a:ext>
            </a:extLst>
          </p:cNvPr>
          <p:cNvSpPr>
            <a:spLocks noGrp="1"/>
          </p:cNvSpPr>
          <p:nvPr>
            <p:ph idx="1"/>
          </p:nvPr>
        </p:nvSpPr>
        <p:spPr>
          <a:xfrm>
            <a:off x="772357" y="1216241"/>
            <a:ext cx="10581443" cy="4960722"/>
          </a:xfrm>
        </p:spPr>
        <p:txBody>
          <a:bodyPr>
            <a:normAutofit/>
          </a:bodyPr>
          <a:lstStyle/>
          <a:p>
            <a:r>
              <a:rPr lang="en-US" sz="2000" b="1" dirty="0"/>
              <a:t>RPN: </a:t>
            </a:r>
          </a:p>
          <a:p>
            <a:pPr lvl="1"/>
            <a:r>
              <a:rPr lang="en-US" sz="1500" dirty="0"/>
              <a:t>The RPN can be trained end-to-end by backpropagation and stochastic gradient descent (SGD) . We follow the “image-centric” sampling strategy from to train this network. Each mini-batch arises from a single image that contains many positive and negative example anchors.  Sampling all the anchors from this image would bias the learning process toward negative samples, So 128 positive and 128 negative samples are randomly selected to form the batch, padding with additional negative samples if there are an insufficient number of positives. We randomly initialize all new layers by drawing weights from a zero-mean Gaussian distribution with standard deviation 0.01. All other layers (i.e., the shared convolutional layers) are initialized by pretraining a model for ImageNet classification . We can use a learning rate of 0.001 for 60k mini-batches, and 0.0001 for the next 20k mini-batches on the our dataset. We use a momentum of 0.9 and a weight decay of 0.0005 .</a:t>
            </a:r>
            <a:endParaRPr lang="en-US" sz="1500" b="1" dirty="0"/>
          </a:p>
          <a:p>
            <a:r>
              <a:rPr lang="en-US" sz="2000" b="1" dirty="0"/>
              <a:t>4 Step Alternating training</a:t>
            </a:r>
          </a:p>
          <a:p>
            <a:r>
              <a:rPr lang="en-US" sz="1500" dirty="0"/>
              <a:t>In order to force the network to share the weights of the CNN backbone between the RPN and the detector, the authors use a 4 step training method:</a:t>
            </a:r>
          </a:p>
          <a:p>
            <a:pPr lvl="1"/>
            <a:r>
              <a:rPr lang="en-US" sz="1300" dirty="0"/>
              <a:t>a)The RPN is trained independently as described above. The backbone CNN for this task is initialized with weights from a network trained for an ImageNet classification task, and is then fine-tuned for the region proposal task.</a:t>
            </a:r>
            <a:br>
              <a:rPr lang="en-US" sz="1300" dirty="0"/>
            </a:br>
            <a:r>
              <a:rPr lang="en-US" sz="1300" dirty="0"/>
              <a:t>b) The Fast R-CNN detector network is also trained independently. The backbone CNN for this task is initialized with weights from a network trained for an ImageNet classification task, and is then fine-tuned for the object detection task. The RPN weights are fixed and the proposals from the RPN are used to train the Faster R-CNN.</a:t>
            </a:r>
            <a:br>
              <a:rPr lang="en-US" sz="1300" dirty="0"/>
            </a:br>
            <a:r>
              <a:rPr lang="en-US" sz="1300" dirty="0"/>
              <a:t>c) The RPN is now initialized with weights from this Faster R-CNN, and fine-tuned for the region proposal task. This time, weights in the common layers between the RPN and detector remain fixed, and only the layers unique to the RPN are fine-tuned. This is the final RPN.</a:t>
            </a:r>
            <a:br>
              <a:rPr lang="en-US" sz="1300" dirty="0"/>
            </a:br>
            <a:r>
              <a:rPr lang="en-US" sz="1300" dirty="0"/>
              <a:t>d) Once again using the new RPN, the Fast R-CNN detector is fine-tuned. Again, only the layers unique to the detector network are fine-tuned and the common layer weights are fixed.</a:t>
            </a:r>
          </a:p>
          <a:p>
            <a:pPr lvl="1"/>
            <a:r>
              <a:rPr lang="en-US" sz="1300" dirty="0"/>
              <a:t>This gives a Faster R-CNN detection framework that has shared convolutional layers.</a:t>
            </a:r>
          </a:p>
          <a:p>
            <a:pPr lvl="1"/>
            <a:endParaRPr lang="en-US" sz="1500" dirty="0"/>
          </a:p>
        </p:txBody>
      </p:sp>
    </p:spTree>
    <p:extLst>
      <p:ext uri="{BB962C8B-B14F-4D97-AF65-F5344CB8AC3E}">
        <p14:creationId xmlns:p14="http://schemas.microsoft.com/office/powerpoint/2010/main" val="4156452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FC9A9-7DA8-4ED0-AB6C-B872862E26F3}"/>
              </a:ext>
            </a:extLst>
          </p:cNvPr>
          <p:cNvSpPr>
            <a:spLocks noGrp="1"/>
          </p:cNvSpPr>
          <p:nvPr>
            <p:ph type="title"/>
          </p:nvPr>
        </p:nvSpPr>
        <p:spPr/>
        <p:txBody>
          <a:bodyPr/>
          <a:lstStyle/>
          <a:p>
            <a:r>
              <a:rPr lang="en-IN" b="1" dirty="0"/>
              <a:t>Mask R-CNN:</a:t>
            </a:r>
          </a:p>
        </p:txBody>
      </p:sp>
      <p:sp>
        <p:nvSpPr>
          <p:cNvPr id="3" name="Content Placeholder 2">
            <a:extLst>
              <a:ext uri="{FF2B5EF4-FFF2-40B4-BE49-F238E27FC236}">
                <a16:creationId xmlns:a16="http://schemas.microsoft.com/office/drawing/2014/main" id="{10772704-6586-4E59-9992-78AC36D09B3D}"/>
              </a:ext>
            </a:extLst>
          </p:cNvPr>
          <p:cNvSpPr>
            <a:spLocks noGrp="1"/>
          </p:cNvSpPr>
          <p:nvPr>
            <p:ph idx="1"/>
          </p:nvPr>
        </p:nvSpPr>
        <p:spPr/>
        <p:txBody>
          <a:bodyPr>
            <a:normAutofit/>
          </a:bodyPr>
          <a:lstStyle/>
          <a:p>
            <a:r>
              <a:rPr lang="en-US" sz="2000" dirty="0"/>
              <a:t>Mask </a:t>
            </a:r>
            <a:r>
              <a:rPr lang="en-US" sz="2000" dirty="0" err="1"/>
              <a:t>rcnn</a:t>
            </a:r>
            <a:r>
              <a:rPr lang="en-US" sz="2000" dirty="0"/>
              <a:t> is an extension of faster </a:t>
            </a:r>
            <a:r>
              <a:rPr lang="en-US" sz="2000" dirty="0" err="1"/>
              <a:t>rcnn</a:t>
            </a:r>
            <a:r>
              <a:rPr lang="en-US" sz="2000" dirty="0"/>
              <a:t> with an additional FC layer for generating segmentation mask</a:t>
            </a:r>
          </a:p>
          <a:p>
            <a:r>
              <a:rPr lang="en-US" sz="2200" dirty="0"/>
              <a:t>There are three major changes from faster R-CNN to mask R-CNN:</a:t>
            </a:r>
            <a:br>
              <a:rPr lang="en-US" sz="2200" dirty="0"/>
            </a:br>
            <a:r>
              <a:rPr lang="en-US" sz="2200" dirty="0"/>
              <a:t>1. Use of </a:t>
            </a:r>
            <a:r>
              <a:rPr lang="en-US" sz="2200" b="1" dirty="0"/>
              <a:t>FPN</a:t>
            </a:r>
            <a:r>
              <a:rPr lang="en-US" sz="2200" dirty="0"/>
              <a:t>’s</a:t>
            </a:r>
            <a:br>
              <a:rPr lang="en-US" sz="2200" dirty="0"/>
            </a:br>
            <a:r>
              <a:rPr lang="en-US" sz="2200" dirty="0"/>
              <a:t>2. Replacement of </a:t>
            </a:r>
            <a:r>
              <a:rPr lang="en-US" sz="2200" b="1" dirty="0" err="1"/>
              <a:t>ROIPool</a:t>
            </a:r>
            <a:r>
              <a:rPr lang="en-US" sz="2200" dirty="0"/>
              <a:t> with</a:t>
            </a:r>
            <a:r>
              <a:rPr lang="en-US" sz="2200" b="1" dirty="0"/>
              <a:t> </a:t>
            </a:r>
            <a:r>
              <a:rPr lang="en-US" sz="2200" b="1" dirty="0" err="1"/>
              <a:t>ROIAlign</a:t>
            </a:r>
            <a:br>
              <a:rPr lang="en-US" sz="2200" dirty="0"/>
            </a:br>
            <a:r>
              <a:rPr lang="en-US" sz="2200" dirty="0"/>
              <a:t>3. Introduction of additional branch to generate masks.</a:t>
            </a:r>
          </a:p>
          <a:p>
            <a:r>
              <a:rPr lang="en-US" sz="2200" dirty="0"/>
              <a:t>In faster r-</a:t>
            </a:r>
            <a:r>
              <a:rPr lang="en-US" sz="2200" dirty="0" err="1"/>
              <a:t>cnn</a:t>
            </a:r>
            <a:r>
              <a:rPr lang="en-US" sz="2200" dirty="0"/>
              <a:t> we are using a backbone </a:t>
            </a:r>
            <a:r>
              <a:rPr lang="en-US" sz="2200" dirty="0" err="1"/>
              <a:t>cnn</a:t>
            </a:r>
            <a:r>
              <a:rPr lang="en-US" sz="2200" dirty="0"/>
              <a:t> network (such as resnet-50 or VGG)as a first step. But here in mask r–</a:t>
            </a:r>
            <a:r>
              <a:rPr lang="en-US" sz="2200" dirty="0" err="1"/>
              <a:t>cnn</a:t>
            </a:r>
            <a:r>
              <a:rPr lang="en-US" sz="2200" dirty="0"/>
              <a:t> instead of using </a:t>
            </a:r>
            <a:r>
              <a:rPr lang="en-US" sz="2200" dirty="0" err="1"/>
              <a:t>cnn</a:t>
            </a:r>
            <a:r>
              <a:rPr lang="en-US" sz="2200" dirty="0"/>
              <a:t> directly  we integrate them with FPN</a:t>
            </a:r>
          </a:p>
          <a:p>
            <a:r>
              <a:rPr lang="en-US" sz="2200" dirty="0"/>
              <a:t>Another major change from faster -R-CNN would be replacement of ROI Pool with ROI Align. ROI Pool did work quite well in case of object detection, it involved coarse quantization steps, which rendered disastrous in case of generating mask predictions.</a:t>
            </a:r>
          </a:p>
          <a:p>
            <a:endParaRPr lang="en-IN" dirty="0"/>
          </a:p>
        </p:txBody>
      </p:sp>
    </p:spTree>
    <p:extLst>
      <p:ext uri="{BB962C8B-B14F-4D97-AF65-F5344CB8AC3E}">
        <p14:creationId xmlns:p14="http://schemas.microsoft.com/office/powerpoint/2010/main" val="1419838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675C51F0-5789-45B4-878F-D3DF34716F2B}"/>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957" t="770" r="-947" b="-509"/>
          <a:stretch/>
        </p:blipFill>
        <p:spPr bwMode="auto">
          <a:xfrm>
            <a:off x="911440" y="138453"/>
            <a:ext cx="10602897" cy="6581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364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2B1F315-74DC-4421-A5C2-F709FC1F872F}"/>
              </a:ext>
            </a:extLst>
          </p:cNvPr>
          <p:cNvSpPr>
            <a:spLocks noGrp="1"/>
          </p:cNvSpPr>
          <p:nvPr>
            <p:ph idx="1"/>
          </p:nvPr>
        </p:nvSpPr>
        <p:spPr>
          <a:xfrm>
            <a:off x="443883" y="408373"/>
            <a:ext cx="10909917" cy="5768590"/>
          </a:xfrm>
        </p:spPr>
        <p:txBody>
          <a:bodyPr/>
          <a:lstStyle/>
          <a:p>
            <a:r>
              <a:rPr lang="en-IN" b="1" dirty="0"/>
              <a:t>Stages:</a:t>
            </a:r>
          </a:p>
          <a:p>
            <a:pPr lvl="1"/>
            <a:r>
              <a:rPr lang="en-IN" sz="2600" dirty="0"/>
              <a:t>FPN</a:t>
            </a:r>
          </a:p>
          <a:p>
            <a:pPr lvl="1"/>
            <a:r>
              <a:rPr lang="en-IN" sz="2600" dirty="0"/>
              <a:t>RPN</a:t>
            </a:r>
          </a:p>
          <a:p>
            <a:pPr lvl="1"/>
            <a:r>
              <a:rPr lang="en-IN" sz="2600" dirty="0"/>
              <a:t>ROI(Generation of </a:t>
            </a:r>
            <a:r>
              <a:rPr lang="en-IN" sz="2600" dirty="0" err="1"/>
              <a:t>propasals</a:t>
            </a:r>
            <a:r>
              <a:rPr lang="en-IN" sz="2600" dirty="0"/>
              <a:t>)(ROI align is applied to the output of this stage)</a:t>
            </a:r>
          </a:p>
          <a:p>
            <a:pPr lvl="1"/>
            <a:r>
              <a:rPr lang="en-IN" sz="2600" dirty="0"/>
              <a:t>Box Head(Gives two outputs. </a:t>
            </a:r>
            <a:r>
              <a:rPr lang="en-US" sz="2600" dirty="0"/>
              <a:t>One for predicted object class and other for bounding box regression values)</a:t>
            </a:r>
          </a:p>
          <a:p>
            <a:pPr lvl="1"/>
            <a:r>
              <a:rPr lang="en-US" sz="2600" dirty="0"/>
              <a:t>Detection(Gives final detections after applying NMS)(</a:t>
            </a:r>
            <a:r>
              <a:rPr lang="en-IN" sz="2600" dirty="0"/>
              <a:t>ROI align is applied to the output of this stage)</a:t>
            </a:r>
          </a:p>
          <a:p>
            <a:pPr lvl="1"/>
            <a:r>
              <a:rPr lang="en-IN" sz="2600" dirty="0"/>
              <a:t>Mask Head(output from </a:t>
            </a:r>
            <a:r>
              <a:rPr lang="en-IN" sz="2600" dirty="0" err="1"/>
              <a:t>prevous</a:t>
            </a:r>
            <a:r>
              <a:rPr lang="en-IN" sz="2600" dirty="0"/>
              <a:t> stage and from FPN and classes from box head are passed to generate final masks)</a:t>
            </a:r>
          </a:p>
        </p:txBody>
      </p:sp>
    </p:spTree>
    <p:extLst>
      <p:ext uri="{BB962C8B-B14F-4D97-AF65-F5344CB8AC3E}">
        <p14:creationId xmlns:p14="http://schemas.microsoft.com/office/powerpoint/2010/main" val="2664861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792A7BD-5BCF-4798-8162-6DD78CABBEB5}"/>
              </a:ext>
            </a:extLst>
          </p:cNvPr>
          <p:cNvSpPr>
            <a:spLocks noGrp="1"/>
          </p:cNvSpPr>
          <p:nvPr>
            <p:ph idx="1"/>
          </p:nvPr>
        </p:nvSpPr>
        <p:spPr>
          <a:xfrm>
            <a:off x="257452" y="301841"/>
            <a:ext cx="11096348" cy="5875122"/>
          </a:xfrm>
        </p:spPr>
        <p:txBody>
          <a:bodyPr>
            <a:normAutofit/>
          </a:bodyPr>
          <a:lstStyle/>
          <a:p>
            <a:r>
              <a:rPr lang="en-IN" sz="2500" b="1" dirty="0"/>
              <a:t>FPN:</a:t>
            </a:r>
            <a:r>
              <a:rPr lang="en-IN" sz="1800" dirty="0"/>
              <a:t>	</a:t>
            </a:r>
          </a:p>
          <a:p>
            <a:pPr lvl="8"/>
            <a:r>
              <a:rPr lang="en-IN" dirty="0"/>
              <a:t>                          </a:t>
            </a:r>
          </a:p>
          <a:p>
            <a:pPr lvl="8"/>
            <a:r>
              <a:rPr lang="en-US" dirty="0"/>
              <a:t>                       At every layer the feature maps size is reduced by half and 	          number of feature maps are doubled. We are extracting 	          features from 4 feature maps from the resnet-50 architecture 	          (layer-1, layer-2, layer-3, layer-4 outputs) as shown in the 	          diagram. To generate final feature maps, we use an approach 	          called</a:t>
            </a:r>
            <a:r>
              <a:rPr lang="en-US" dirty="0">
                <a:hlinkClick r:id="rId2"/>
              </a:rPr>
              <a:t> top-bottom pathway</a:t>
            </a:r>
            <a:r>
              <a:rPr lang="en-US" dirty="0"/>
              <a:t>. We start from the smallest feature 	          map and work our way down to bigger ones, by upscale	          </a:t>
            </a:r>
            <a:r>
              <a:rPr lang="en-US" dirty="0" err="1"/>
              <a:t>operations.In</a:t>
            </a:r>
            <a:r>
              <a:rPr lang="en-US" dirty="0"/>
              <a:t> the diagram we can see that, the feature map	          generated by layer 2 is first subjected to 1 X 1 convolutions to	          bring down the number of channels to 256. This is then added 	          element-wise to the up-sampled output from the previous 	          iteration. All the outputs of this process are subjected to 3 X 3 	          convolution layer to create final 4 feature maps(P2, P3, P4,P5). 	          The 5th feature map (P6) is generated from a max pooling 	          operation from P5.</a:t>
            </a:r>
          </a:p>
          <a:p>
            <a:pPr lvl="8"/>
            <a:r>
              <a:rPr lang="en-US" dirty="0"/>
              <a:t>                       These P1,P2,P3,P4,P5,P6 are then passed to RPN</a:t>
            </a:r>
            <a:endParaRPr lang="en-IN" dirty="0"/>
          </a:p>
        </p:txBody>
      </p:sp>
      <p:pic>
        <p:nvPicPr>
          <p:cNvPr id="12" name="Picture 11">
            <a:extLst>
              <a:ext uri="{FF2B5EF4-FFF2-40B4-BE49-F238E27FC236}">
                <a16:creationId xmlns:a16="http://schemas.microsoft.com/office/drawing/2014/main" id="{F753C5AF-9D50-4BD4-9585-5B11C61878B7}"/>
              </a:ext>
            </a:extLst>
          </p:cNvPr>
          <p:cNvPicPr>
            <a:picLocks noChangeAspect="1"/>
          </p:cNvPicPr>
          <p:nvPr/>
        </p:nvPicPr>
        <p:blipFill>
          <a:blip r:embed="rId3"/>
          <a:stretch>
            <a:fillRect/>
          </a:stretch>
        </p:blipFill>
        <p:spPr>
          <a:xfrm>
            <a:off x="363984" y="819611"/>
            <a:ext cx="5027453" cy="5101795"/>
          </a:xfrm>
          <a:prstGeom prst="rect">
            <a:avLst/>
          </a:prstGeom>
        </p:spPr>
      </p:pic>
    </p:spTree>
    <p:extLst>
      <p:ext uri="{BB962C8B-B14F-4D97-AF65-F5344CB8AC3E}">
        <p14:creationId xmlns:p14="http://schemas.microsoft.com/office/powerpoint/2010/main" val="414878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79B62D-3D3F-47BB-A1C3-BBE73C91AB69}"/>
              </a:ext>
            </a:extLst>
          </p:cNvPr>
          <p:cNvSpPr>
            <a:spLocks noGrp="1"/>
          </p:cNvSpPr>
          <p:nvPr>
            <p:ph idx="1"/>
          </p:nvPr>
        </p:nvSpPr>
        <p:spPr>
          <a:xfrm>
            <a:off x="381740" y="230819"/>
            <a:ext cx="10972060" cy="5946144"/>
          </a:xfrm>
        </p:spPr>
        <p:txBody>
          <a:bodyPr>
            <a:normAutofit lnSpcReduction="10000"/>
          </a:bodyPr>
          <a:lstStyle/>
          <a:p>
            <a:r>
              <a:rPr lang="en-IN" dirty="0"/>
              <a:t>RPN:</a:t>
            </a:r>
          </a:p>
          <a:p>
            <a:pPr lvl="8"/>
            <a:r>
              <a:rPr lang="en-IN" dirty="0"/>
              <a:t>                                                                  It should be 3,2(2 classes : object or				 not)</a:t>
            </a:r>
          </a:p>
          <a:p>
            <a:endParaRPr lang="en-IN" dirty="0"/>
          </a:p>
          <a:p>
            <a:endParaRPr lang="en-IN" dirty="0"/>
          </a:p>
          <a:p>
            <a:endParaRPr lang="en-IN" dirty="0"/>
          </a:p>
          <a:p>
            <a:endParaRPr lang="en-IN" dirty="0"/>
          </a:p>
          <a:p>
            <a:endParaRPr lang="en-IN" dirty="0"/>
          </a:p>
          <a:p>
            <a:endParaRPr lang="en-IN" dirty="0"/>
          </a:p>
          <a:p>
            <a:r>
              <a:rPr lang="en-US" sz="1900" dirty="0"/>
              <a:t>Each of the feature maps generated is passed through a 3 X 3 convolution layer. The resulting output is passed to two branches, one pertaining to object scores and other to bounding box regressors. We only use only one anchor stride(scale) here for a feature pyramid (as we already have features of different sizes in pyramid to take care for objects of different sizes) and 3 anchor ratios. Hence 3*2 channels in objectness and 3*4 channels in bounding box regressor.</a:t>
            </a:r>
          </a:p>
          <a:p>
            <a:r>
              <a:rPr lang="en-US" sz="1900" dirty="0"/>
              <a:t>All anchor ratios and strides must be exactly same for training and testing, as the objectness scores and bounding box regressor channels correspond to the anchor ratios used during training.</a:t>
            </a:r>
          </a:p>
          <a:p>
            <a:endParaRPr lang="en-IN" dirty="0"/>
          </a:p>
          <a:p>
            <a:endParaRPr lang="en-IN" dirty="0"/>
          </a:p>
        </p:txBody>
      </p:sp>
      <p:pic>
        <p:nvPicPr>
          <p:cNvPr id="4" name="Picture 3">
            <a:extLst>
              <a:ext uri="{FF2B5EF4-FFF2-40B4-BE49-F238E27FC236}">
                <a16:creationId xmlns:a16="http://schemas.microsoft.com/office/drawing/2014/main" id="{CEACAF95-2726-4908-9A06-73C71251D47D}"/>
              </a:ext>
            </a:extLst>
          </p:cNvPr>
          <p:cNvPicPr>
            <a:picLocks noChangeAspect="1"/>
          </p:cNvPicPr>
          <p:nvPr/>
        </p:nvPicPr>
        <p:blipFill>
          <a:blip r:embed="rId2"/>
          <a:stretch>
            <a:fillRect/>
          </a:stretch>
        </p:blipFill>
        <p:spPr>
          <a:xfrm>
            <a:off x="683580" y="762206"/>
            <a:ext cx="7111013" cy="2888815"/>
          </a:xfrm>
          <a:prstGeom prst="rect">
            <a:avLst/>
          </a:prstGeom>
        </p:spPr>
      </p:pic>
    </p:spTree>
    <p:extLst>
      <p:ext uri="{BB962C8B-B14F-4D97-AF65-F5344CB8AC3E}">
        <p14:creationId xmlns:p14="http://schemas.microsoft.com/office/powerpoint/2010/main" val="4013574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8DEDC0-9080-4A01-826D-D61E44192BC2}"/>
              </a:ext>
            </a:extLst>
          </p:cNvPr>
          <p:cNvSpPr>
            <a:spLocks noGrp="1"/>
          </p:cNvSpPr>
          <p:nvPr>
            <p:ph idx="1"/>
          </p:nvPr>
        </p:nvSpPr>
        <p:spPr>
          <a:xfrm>
            <a:off x="419101" y="337351"/>
            <a:ext cx="10934699" cy="6335216"/>
          </a:xfrm>
        </p:spPr>
        <p:txBody>
          <a:bodyPr>
            <a:normAutofit/>
          </a:bodyPr>
          <a:lstStyle/>
          <a:p>
            <a:r>
              <a:rPr lang="en-IN" dirty="0"/>
              <a:t>Generation of Proposals:</a:t>
            </a:r>
          </a:p>
          <a:p>
            <a:endParaRPr lang="en-IN" dirty="0"/>
          </a:p>
          <a:p>
            <a:endParaRPr lang="en-IN" dirty="0"/>
          </a:p>
          <a:p>
            <a:endParaRPr lang="en-IN" dirty="0"/>
          </a:p>
          <a:p>
            <a:endParaRPr lang="en-IN" dirty="0"/>
          </a:p>
          <a:p>
            <a:endParaRPr lang="en-IN" dirty="0"/>
          </a:p>
          <a:p>
            <a:endParaRPr lang="en-IN" dirty="0"/>
          </a:p>
          <a:p>
            <a:endParaRPr lang="en-IN" dirty="0"/>
          </a:p>
          <a:p>
            <a:endParaRPr lang="en-US" sz="1500" i="1" dirty="0"/>
          </a:p>
          <a:p>
            <a:r>
              <a:rPr lang="en-US" sz="1500" i="1" dirty="0"/>
              <a:t> </a:t>
            </a:r>
            <a:r>
              <a:rPr lang="en-US" sz="1500" b="1" dirty="0"/>
              <a:t>Box decoding:</a:t>
            </a:r>
            <a:r>
              <a:rPr lang="en-US" sz="1500" i="1" dirty="0"/>
              <a:t> </a:t>
            </a:r>
            <a:r>
              <a:rPr lang="en-US" sz="1500" dirty="0"/>
              <a:t>The anchor box coordinates are modified according 				            to </a:t>
            </a:r>
            <a:r>
              <a:rPr lang="en-US" sz="1500" dirty="0" err="1"/>
              <a:t>rpn_bbox_pred</a:t>
            </a:r>
            <a:r>
              <a:rPr lang="en-US" sz="1500" dirty="0"/>
              <a:t> values obtained from RPN head</a:t>
            </a:r>
            <a:r>
              <a:rPr lang="en-US" sz="1800" dirty="0"/>
              <a:t>.</a:t>
            </a:r>
          </a:p>
          <a:p>
            <a:r>
              <a:rPr lang="en-US" sz="1500" b="1" dirty="0"/>
              <a:t>Removal of invalid boxes:</a:t>
            </a:r>
            <a:r>
              <a:rPr lang="en-US" sz="1500" i="1" dirty="0"/>
              <a:t> </a:t>
            </a:r>
            <a:r>
              <a:rPr lang="en-US" sz="1500" dirty="0"/>
              <a:t>Remove the boxes in which either of coordinate lies 					    outside the image, or images with negative height and width.</a:t>
            </a:r>
          </a:p>
          <a:p>
            <a:r>
              <a:rPr lang="en-US" sz="1600" b="1" i="1" dirty="0"/>
              <a:t>Concatenate: </a:t>
            </a:r>
            <a:r>
              <a:rPr lang="en-US" sz="1600" dirty="0"/>
              <a:t>Steps 1–4 have been performed separately for each feature of 				 pyramid generated by FPN backbone. In this step, All the anchor boxes are 					 grouped together</a:t>
            </a:r>
            <a:endParaRPr lang="en-IN" sz="1600" dirty="0"/>
          </a:p>
        </p:txBody>
      </p:sp>
      <p:pic>
        <p:nvPicPr>
          <p:cNvPr id="8" name="Picture 7">
            <a:extLst>
              <a:ext uri="{FF2B5EF4-FFF2-40B4-BE49-F238E27FC236}">
                <a16:creationId xmlns:a16="http://schemas.microsoft.com/office/drawing/2014/main" id="{56FCC5C3-3B69-4829-A37A-4F5026A887C9}"/>
              </a:ext>
            </a:extLst>
          </p:cNvPr>
          <p:cNvPicPr>
            <a:picLocks noChangeAspect="1"/>
          </p:cNvPicPr>
          <p:nvPr/>
        </p:nvPicPr>
        <p:blipFill>
          <a:blip r:embed="rId2"/>
          <a:stretch>
            <a:fillRect/>
          </a:stretch>
        </p:blipFill>
        <p:spPr>
          <a:xfrm>
            <a:off x="0" y="872085"/>
            <a:ext cx="12192000" cy="3693403"/>
          </a:xfrm>
          <a:prstGeom prst="rect">
            <a:avLst/>
          </a:prstGeom>
        </p:spPr>
      </p:pic>
      <p:pic>
        <p:nvPicPr>
          <p:cNvPr id="9" name="Picture 8">
            <a:extLst>
              <a:ext uri="{FF2B5EF4-FFF2-40B4-BE49-F238E27FC236}">
                <a16:creationId xmlns:a16="http://schemas.microsoft.com/office/drawing/2014/main" id="{F501A031-CB81-442B-B5C1-F33BA5B1814C}"/>
              </a:ext>
            </a:extLst>
          </p:cNvPr>
          <p:cNvPicPr>
            <a:picLocks noChangeAspect="1"/>
          </p:cNvPicPr>
          <p:nvPr/>
        </p:nvPicPr>
        <p:blipFill>
          <a:blip r:embed="rId3"/>
          <a:stretch>
            <a:fillRect/>
          </a:stretch>
        </p:blipFill>
        <p:spPr>
          <a:xfrm>
            <a:off x="7171822" y="4332302"/>
            <a:ext cx="4601077" cy="2340265"/>
          </a:xfrm>
          <a:prstGeom prst="rect">
            <a:avLst/>
          </a:prstGeom>
        </p:spPr>
      </p:pic>
    </p:spTree>
    <p:extLst>
      <p:ext uri="{BB962C8B-B14F-4D97-AF65-F5344CB8AC3E}">
        <p14:creationId xmlns:p14="http://schemas.microsoft.com/office/powerpoint/2010/main" val="2526488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F8D848-358E-4814-A4B2-DF84DEDAE5D5}"/>
              </a:ext>
            </a:extLst>
          </p:cNvPr>
          <p:cNvSpPr>
            <a:spLocks noGrp="1"/>
          </p:cNvSpPr>
          <p:nvPr>
            <p:ph idx="1"/>
          </p:nvPr>
        </p:nvSpPr>
        <p:spPr>
          <a:xfrm>
            <a:off x="0" y="0"/>
            <a:ext cx="12192000" cy="6858000"/>
          </a:xfrm>
        </p:spPr>
        <p:txBody>
          <a:bodyPr>
            <a:normAutofit/>
          </a:bodyPr>
          <a:lstStyle/>
          <a:p>
            <a:r>
              <a:rPr lang="en-IN" dirty="0"/>
              <a:t>Box Head:</a:t>
            </a:r>
          </a:p>
          <a:p>
            <a:endParaRPr lang="en-IN" dirty="0"/>
          </a:p>
          <a:p>
            <a:endParaRPr lang="en-IN" dirty="0"/>
          </a:p>
          <a:p>
            <a:endParaRPr lang="en-IN" dirty="0"/>
          </a:p>
          <a:p>
            <a:endParaRPr lang="en-IN" dirty="0"/>
          </a:p>
          <a:p>
            <a:r>
              <a:rPr lang="en-US" sz="1400" b="1" dirty="0"/>
              <a:t>FPN-ROI mapping: </a:t>
            </a:r>
            <a:r>
              <a:rPr lang="en-US" sz="1400" dirty="0"/>
              <a:t>The purpose of FPN-ROI mapping is to associate the appropriate feature map of FPN to a particular ROI based on its area. By mentioning pooler scales, we have the liberty to use less number of pooler scales if using ROI align on all feature maps doesn’t suit our purpose.</a:t>
            </a:r>
            <a:br>
              <a:rPr lang="en-US" sz="1400" dirty="0"/>
            </a:br>
            <a:r>
              <a:rPr lang="en-US" sz="1400" dirty="0"/>
              <a:t>Our FPN generates 5 feature maps, all 5 of them are used in RPN to generate proposals, However, only 4 (P2, P3, P4, P5) are used during while associating with ROI’s.</a:t>
            </a:r>
          </a:p>
          <a:p>
            <a:r>
              <a:rPr lang="en-US" sz="1400" b="1" dirty="0"/>
              <a:t>ROI Align: </a:t>
            </a:r>
            <a:r>
              <a:rPr lang="en-US" sz="1400" dirty="0"/>
              <a:t>One of the most significant changes from faster-r-</a:t>
            </a:r>
            <a:r>
              <a:rPr lang="en-US" sz="1400" dirty="0" err="1"/>
              <a:t>cnn</a:t>
            </a:r>
            <a:r>
              <a:rPr lang="en-US" sz="1400" dirty="0"/>
              <a:t> would be replacement of ROI pooling with ROI align. Both the operations generate a uniform P X P matrix for all the ROI’s. ROI Pool works well in case of object detection, but fails terribly in case of instance segmentation, as we have too many quantization steps which affect generation of masks, where pixel to pixel correspondence matters. For now, let’s consider ROI Align/Pool gives a constant output of P X P irrespective of the proposal size</a:t>
            </a:r>
          </a:p>
          <a:p>
            <a:r>
              <a:rPr lang="en-US" sz="1500" b="1" dirty="0"/>
              <a:t>Fully connected layers: </a:t>
            </a:r>
            <a:r>
              <a:rPr lang="en-US" sz="1500" dirty="0"/>
              <a:t>The output for each ROI is reshaped to be passed through a fully connected layer, for which the number of out channels is a hyper parameter called representation size(default:1024). This is passed through another FC layer with same number of in and out channels. We get different 1024 length vectors for all the ROI’s. The feature extracted here we have shown is for Resnet-50 FPN. This will change if use some different backbone, but overall, all use ROI Align and generate a output vector of same size for each ROI.	</a:t>
            </a:r>
          </a:p>
          <a:p>
            <a:r>
              <a:rPr lang="en-US" sz="1400" dirty="0"/>
              <a:t>                                                                                                                                           The ROI vectors are then passed through a predictor, containing 2 branches, each with						   a FC layer. One for predicting the object class and other for bounding box regression 							   values. We also have an option to opt for class agnostic bounding box regression here, 							   where </a:t>
            </a:r>
            <a:r>
              <a:rPr lang="en-US" sz="1400" dirty="0" err="1"/>
              <a:t>num_bbox_classes</a:t>
            </a:r>
            <a:r>
              <a:rPr lang="en-US" sz="1400" dirty="0"/>
              <a:t>=2, </a:t>
            </a:r>
            <a:r>
              <a:rPr lang="en-US" sz="1400" dirty="0" err="1"/>
              <a:t>i.e</a:t>
            </a:r>
            <a:r>
              <a:rPr lang="en-US" sz="1400" dirty="0"/>
              <a:t> foreground and background, else </a:t>
            </a:r>
            <a:r>
              <a:rPr lang="en-US" sz="1400" dirty="0" err="1"/>
              <a:t>num_bbox_classes</a:t>
            </a:r>
            <a:r>
              <a:rPr lang="en-US" sz="1400" dirty="0"/>
              <a:t> 							   will be same as number of classes in classification branch.</a:t>
            </a:r>
            <a:endParaRPr lang="en-IN" sz="1400" dirty="0"/>
          </a:p>
        </p:txBody>
      </p:sp>
      <p:pic>
        <p:nvPicPr>
          <p:cNvPr id="4" name="Picture 3">
            <a:extLst>
              <a:ext uri="{FF2B5EF4-FFF2-40B4-BE49-F238E27FC236}">
                <a16:creationId xmlns:a16="http://schemas.microsoft.com/office/drawing/2014/main" id="{C5CE7936-1501-4B80-88BF-F3D3B661FF87}"/>
              </a:ext>
            </a:extLst>
          </p:cNvPr>
          <p:cNvPicPr>
            <a:picLocks noChangeAspect="1"/>
          </p:cNvPicPr>
          <p:nvPr/>
        </p:nvPicPr>
        <p:blipFill>
          <a:blip r:embed="rId2"/>
          <a:stretch>
            <a:fillRect/>
          </a:stretch>
        </p:blipFill>
        <p:spPr>
          <a:xfrm>
            <a:off x="0" y="669786"/>
            <a:ext cx="12192000" cy="1824840"/>
          </a:xfrm>
          <a:prstGeom prst="rect">
            <a:avLst/>
          </a:prstGeom>
        </p:spPr>
      </p:pic>
      <p:pic>
        <p:nvPicPr>
          <p:cNvPr id="7" name="Picture 6">
            <a:extLst>
              <a:ext uri="{FF2B5EF4-FFF2-40B4-BE49-F238E27FC236}">
                <a16:creationId xmlns:a16="http://schemas.microsoft.com/office/drawing/2014/main" id="{BE405E4E-7589-4669-93E9-0291B2A73485}"/>
              </a:ext>
            </a:extLst>
          </p:cNvPr>
          <p:cNvPicPr>
            <a:picLocks noChangeAspect="1"/>
          </p:cNvPicPr>
          <p:nvPr/>
        </p:nvPicPr>
        <p:blipFill>
          <a:blip r:embed="rId3"/>
          <a:stretch>
            <a:fillRect/>
          </a:stretch>
        </p:blipFill>
        <p:spPr>
          <a:xfrm>
            <a:off x="115410" y="5246703"/>
            <a:ext cx="5524871" cy="1350639"/>
          </a:xfrm>
          <a:prstGeom prst="rect">
            <a:avLst/>
          </a:prstGeom>
        </p:spPr>
      </p:pic>
    </p:spTree>
    <p:extLst>
      <p:ext uri="{BB962C8B-B14F-4D97-AF65-F5344CB8AC3E}">
        <p14:creationId xmlns:p14="http://schemas.microsoft.com/office/powerpoint/2010/main" val="3158674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82011-082A-4F03-AB21-98F18F74DD25}"/>
              </a:ext>
            </a:extLst>
          </p:cNvPr>
          <p:cNvSpPr>
            <a:spLocks noGrp="1"/>
          </p:cNvSpPr>
          <p:nvPr>
            <p:ph type="title"/>
          </p:nvPr>
        </p:nvSpPr>
        <p:spPr/>
        <p:txBody>
          <a:bodyPr/>
          <a:lstStyle/>
          <a:p>
            <a:r>
              <a:rPr lang="en-US" dirty="0"/>
              <a:t>Faster R-CNN</a:t>
            </a:r>
            <a:endParaRPr lang="en-IN" dirty="0"/>
          </a:p>
        </p:txBody>
      </p:sp>
      <p:sp>
        <p:nvSpPr>
          <p:cNvPr id="3" name="Content Placeholder 2">
            <a:extLst>
              <a:ext uri="{FF2B5EF4-FFF2-40B4-BE49-F238E27FC236}">
                <a16:creationId xmlns:a16="http://schemas.microsoft.com/office/drawing/2014/main" id="{24436742-EC26-4594-BAD8-35007D0CB242}"/>
              </a:ext>
            </a:extLst>
          </p:cNvPr>
          <p:cNvSpPr>
            <a:spLocks noGrp="1"/>
          </p:cNvSpPr>
          <p:nvPr>
            <p:ph idx="1"/>
          </p:nvPr>
        </p:nvSpPr>
        <p:spPr/>
        <p:txBody>
          <a:bodyPr/>
          <a:lstStyle/>
          <a:p>
            <a:r>
              <a:rPr lang="en-US" dirty="0"/>
              <a:t>Faster R-CNN consists of two stages. The first stage, called a Region Proposal Network (RPN), proposes candidate object bounding boxes. The second stage, which is in essence Fast R-CNN ,extracts features using </a:t>
            </a:r>
            <a:r>
              <a:rPr lang="en-US" dirty="0" err="1"/>
              <a:t>RoIPool</a:t>
            </a:r>
            <a:r>
              <a:rPr lang="en-US" dirty="0"/>
              <a:t> from each candidate box and performs classification and bounding-box regression. The features used by both stages are shared for faster inference</a:t>
            </a:r>
            <a:endParaRPr lang="en-IN" dirty="0"/>
          </a:p>
        </p:txBody>
      </p:sp>
    </p:spTree>
    <p:extLst>
      <p:ext uri="{BB962C8B-B14F-4D97-AF65-F5344CB8AC3E}">
        <p14:creationId xmlns:p14="http://schemas.microsoft.com/office/powerpoint/2010/main" val="1450315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7C0D1D-875C-4BCA-93C9-90EC90DA4F59}"/>
              </a:ext>
            </a:extLst>
          </p:cNvPr>
          <p:cNvSpPr>
            <a:spLocks noGrp="1"/>
          </p:cNvSpPr>
          <p:nvPr>
            <p:ph idx="1"/>
          </p:nvPr>
        </p:nvSpPr>
        <p:spPr>
          <a:xfrm>
            <a:off x="0" y="0"/>
            <a:ext cx="12109142" cy="6858000"/>
          </a:xfrm>
        </p:spPr>
        <p:txBody>
          <a:bodyPr/>
          <a:lstStyle/>
          <a:p>
            <a:r>
              <a:rPr lang="en-IN" dirty="0"/>
              <a:t>Detection:</a:t>
            </a:r>
          </a:p>
          <a:p>
            <a:endParaRPr lang="en-IN" dirty="0"/>
          </a:p>
          <a:p>
            <a:endParaRPr lang="en-IN" dirty="0"/>
          </a:p>
          <a:p>
            <a:endParaRPr lang="en-IN" dirty="0"/>
          </a:p>
          <a:p>
            <a:endParaRPr lang="en-IN" dirty="0"/>
          </a:p>
          <a:p>
            <a:endParaRPr lang="en-IN" dirty="0"/>
          </a:p>
          <a:p>
            <a:endParaRPr lang="en-IN" dirty="0"/>
          </a:p>
          <a:p>
            <a:endParaRPr lang="en-US" sz="1400" b="1" dirty="0"/>
          </a:p>
          <a:p>
            <a:r>
              <a:rPr lang="en-US" sz="1400" b="1" dirty="0"/>
              <a:t>Pre-NMS threshold: </a:t>
            </a:r>
            <a:r>
              <a:rPr lang="en-US" sz="1400" dirty="0"/>
              <a:t>To filter the detections before NMS, based on class probability scores (default=0.5)</a:t>
            </a:r>
          </a:p>
          <a:p>
            <a:r>
              <a:rPr lang="en-US" sz="1400" b="1" dirty="0"/>
              <a:t>Decoding: </a:t>
            </a:r>
            <a:r>
              <a:rPr lang="en-US" sz="1400" dirty="0"/>
              <a:t>Similar to what was done in case of RPN. Please note that we have </a:t>
            </a:r>
            <a:r>
              <a:rPr lang="en-US" sz="1400" dirty="0" err="1"/>
              <a:t>box_bbox_reg</a:t>
            </a:r>
            <a:r>
              <a:rPr lang="en-US" sz="1400" dirty="0"/>
              <a:t> values for each class separately for each proposal (</a:t>
            </a:r>
            <a:r>
              <a:rPr lang="en-US" sz="1400" dirty="0" err="1"/>
              <a:t>eg</a:t>
            </a:r>
            <a:r>
              <a:rPr lang="en-US" sz="1400" dirty="0"/>
              <a:t>: proposal size = [1000,4], </a:t>
            </a:r>
            <a:r>
              <a:rPr lang="en-US" sz="1400" dirty="0" err="1"/>
              <a:t>box_bbox_reg</a:t>
            </a:r>
            <a:r>
              <a:rPr lang="en-US" sz="1400" dirty="0"/>
              <a:t> size=[100,81(classes)*4]). We will be applying decoding step 81 times for a proposal in this example.</a:t>
            </a:r>
          </a:p>
          <a:p>
            <a:r>
              <a:rPr lang="en-US" sz="1400" b="1" dirty="0"/>
              <a:t>Removal of invalid boxes: </a:t>
            </a:r>
            <a:r>
              <a:rPr lang="en-US" sz="1400" dirty="0"/>
              <a:t>Same as RPN.</a:t>
            </a:r>
          </a:p>
          <a:p>
            <a:r>
              <a:rPr lang="en-US" sz="1400" b="1" dirty="0"/>
              <a:t>NMS: </a:t>
            </a:r>
            <a:r>
              <a:rPr lang="en-US" sz="1400" dirty="0"/>
              <a:t>We define a NMS threshold (default=0.5). The resultant proposals for each class are separated and NMS is done </a:t>
            </a:r>
            <a:r>
              <a:rPr lang="en-US" sz="1400" b="1" dirty="0"/>
              <a:t>separately</a:t>
            </a:r>
            <a:r>
              <a:rPr lang="en-US" sz="1400" dirty="0"/>
              <a:t> for each class.</a:t>
            </a:r>
          </a:p>
          <a:p>
            <a:r>
              <a:rPr lang="en-US" sz="1400" b="1" dirty="0"/>
              <a:t>Filtering top detections: </a:t>
            </a:r>
            <a:r>
              <a:rPr lang="en-US" sz="1400" dirty="0"/>
              <a:t>The maximum detections combined for all classes in a image, </a:t>
            </a:r>
            <a:r>
              <a:rPr lang="en-US" sz="1400" dirty="0" err="1"/>
              <a:t>i.e</a:t>
            </a:r>
            <a:r>
              <a:rPr lang="en-US" sz="1400" dirty="0"/>
              <a:t>, there will not be detections more than this number in an image. </a:t>
            </a:r>
            <a:r>
              <a:rPr lang="en-US" sz="1400" dirty="0" err="1"/>
              <a:t>Eg</a:t>
            </a:r>
            <a:r>
              <a:rPr lang="en-US" sz="1400" dirty="0"/>
              <a:t>  For COCO dataset, the value is set to be 100.</a:t>
            </a:r>
            <a:br>
              <a:rPr lang="en-US" sz="1400" dirty="0"/>
            </a:br>
            <a:endParaRPr lang="en-IN" sz="1400" dirty="0"/>
          </a:p>
          <a:p>
            <a:endParaRPr lang="en-IN" dirty="0"/>
          </a:p>
        </p:txBody>
      </p:sp>
      <p:pic>
        <p:nvPicPr>
          <p:cNvPr id="4" name="Picture 3">
            <a:extLst>
              <a:ext uri="{FF2B5EF4-FFF2-40B4-BE49-F238E27FC236}">
                <a16:creationId xmlns:a16="http://schemas.microsoft.com/office/drawing/2014/main" id="{5A391D74-7C65-48B5-A96F-E30DA5796BFB}"/>
              </a:ext>
            </a:extLst>
          </p:cNvPr>
          <p:cNvPicPr>
            <a:picLocks noChangeAspect="1"/>
          </p:cNvPicPr>
          <p:nvPr/>
        </p:nvPicPr>
        <p:blipFill>
          <a:blip r:embed="rId2"/>
          <a:stretch>
            <a:fillRect/>
          </a:stretch>
        </p:blipFill>
        <p:spPr>
          <a:xfrm>
            <a:off x="0" y="394686"/>
            <a:ext cx="12192000" cy="3298795"/>
          </a:xfrm>
          <a:prstGeom prst="rect">
            <a:avLst/>
          </a:prstGeom>
        </p:spPr>
      </p:pic>
    </p:spTree>
    <p:extLst>
      <p:ext uri="{BB962C8B-B14F-4D97-AF65-F5344CB8AC3E}">
        <p14:creationId xmlns:p14="http://schemas.microsoft.com/office/powerpoint/2010/main" val="1077647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C1547A-7E5D-4821-B805-1AD0576B1252}"/>
              </a:ext>
            </a:extLst>
          </p:cNvPr>
          <p:cNvSpPr>
            <a:spLocks noGrp="1"/>
          </p:cNvSpPr>
          <p:nvPr>
            <p:ph idx="1"/>
          </p:nvPr>
        </p:nvSpPr>
        <p:spPr>
          <a:xfrm>
            <a:off x="79899" y="88776"/>
            <a:ext cx="12046998" cy="6676007"/>
          </a:xfrm>
        </p:spPr>
        <p:txBody>
          <a:bodyPr>
            <a:normAutofit/>
          </a:bodyPr>
          <a:lstStyle/>
          <a:p>
            <a:r>
              <a:rPr lang="en-IN" dirty="0"/>
              <a:t>Mask Head:</a:t>
            </a:r>
          </a:p>
          <a:p>
            <a:r>
              <a:rPr lang="en-IN" dirty="0"/>
              <a:t>I)						</a:t>
            </a:r>
            <a:r>
              <a:rPr lang="en-US" sz="1400" dirty="0"/>
              <a:t>1)The process of feature extraction of masks is similar to box head, One key difference is 						the absence of fully connected layers which were present in box head as reshaping 						before the fully connected layers loses the spatial structure information necessary to 						generate masks. Like we used ROI proposals as input for box head feature extractor, we 						use the detected bounding boxes as an input here. The FPN ROI mapping is similar to 						box head again. The ROI align outputs are passed through a series of 3 X 3 convolutional 						layers, followed by </a:t>
            </a:r>
            <a:r>
              <a:rPr lang="en-US" sz="1400" dirty="0" err="1"/>
              <a:t>ReLU</a:t>
            </a:r>
            <a:r>
              <a:rPr lang="en-US" sz="1400" dirty="0"/>
              <a:t>, whose number of out channels of each layer and number of 						layers is a hyper parameter (for Resnet-50-FPN it is set to be (256,256,256,256)). For 						each detection, we get a output tensor of same dimensions as ROI align output</a:t>
            </a:r>
          </a:p>
          <a:p>
            <a:r>
              <a:rPr lang="en-IN" dirty="0"/>
              <a:t>II)						  </a:t>
            </a:r>
            <a:r>
              <a:rPr lang="en-IN" sz="1400" dirty="0"/>
              <a:t> </a:t>
            </a:r>
            <a:r>
              <a:rPr lang="en-US" sz="1400" dirty="0"/>
              <a:t>2)he extracted features are passed through the predictor, which involves an </a:t>
            </a:r>
            <a:r>
              <a:rPr lang="en-US" sz="1400" dirty="0" err="1"/>
              <a:t>deconv</a:t>
            </a:r>
            <a:r>
              <a:rPr lang="en-US" sz="1400" dirty="0"/>
              <a:t> 						     operation. This is subjected to a 1 X 1 convolutional layer, with number of out 						     channels being equal to number of classes, one mask for each class, for each 						     detection.</a:t>
            </a:r>
          </a:p>
          <a:p>
            <a:r>
              <a:rPr lang="en-US" dirty="0"/>
              <a:t>III)						      </a:t>
            </a:r>
            <a:r>
              <a:rPr lang="en-US" sz="1400" dirty="0"/>
              <a:t> 3)We have already predicted the class of that detection Box head stage. Now for 						             each proposal, we select the channel according to the class, reducing the 						             dimensions to [D, 1, 2P, 2P].</a:t>
            </a:r>
          </a:p>
          <a:p>
            <a:endParaRPr lang="en-US" sz="1400" dirty="0"/>
          </a:p>
          <a:p>
            <a:r>
              <a:rPr lang="en-US" sz="3200" dirty="0"/>
              <a:t>IV)								       </a:t>
            </a:r>
            <a:r>
              <a:rPr lang="en-US" sz="1500" dirty="0"/>
              <a:t> 4)The masks obtained can be resized according 								                 to the input image. The mask tensors are padded, the reason being to avoid boundary effects caused due to the up-sample (</a:t>
            </a:r>
            <a:r>
              <a:rPr lang="en-US" sz="1500" dirty="0" err="1"/>
              <a:t>deconv</a:t>
            </a:r>
            <a:r>
              <a:rPr lang="en-US" sz="1500" dirty="0"/>
              <a:t>) operation we had earlier. The bounding box coordinates are re-scaled according to the new mask and converted to nearest integer (The coordinates are with respect to input image). The mask is also re-scaled according to the image size, the interpolation method has been used is bi-linear. Mask threshold is a hyper parameter (default: 0.5). For each pixel, if the value is above 0.5, the object is assumed to be present in that pixel, else, absent. We finally get a [</a:t>
            </a:r>
            <a:r>
              <a:rPr lang="en-US" sz="1500" dirty="0" err="1"/>
              <a:t>image_height</a:t>
            </a:r>
            <a:r>
              <a:rPr lang="en-US" sz="1500" dirty="0"/>
              <a:t>, </a:t>
            </a:r>
            <a:r>
              <a:rPr lang="en-US" sz="1500" dirty="0" err="1"/>
              <a:t>image_width</a:t>
            </a:r>
            <a:r>
              <a:rPr lang="en-US" sz="1500" dirty="0"/>
              <a:t>] mask of the object, similarly for all the objects of image.</a:t>
            </a:r>
            <a:endParaRPr lang="en-IN" sz="1500" dirty="0"/>
          </a:p>
        </p:txBody>
      </p:sp>
      <p:pic>
        <p:nvPicPr>
          <p:cNvPr id="4" name="Picture 3">
            <a:extLst>
              <a:ext uri="{FF2B5EF4-FFF2-40B4-BE49-F238E27FC236}">
                <a16:creationId xmlns:a16="http://schemas.microsoft.com/office/drawing/2014/main" id="{8DF5F06F-EA95-408B-B625-835284B88089}"/>
              </a:ext>
            </a:extLst>
          </p:cNvPr>
          <p:cNvPicPr>
            <a:picLocks noChangeAspect="1"/>
          </p:cNvPicPr>
          <p:nvPr/>
        </p:nvPicPr>
        <p:blipFill>
          <a:blip r:embed="rId2"/>
          <a:stretch>
            <a:fillRect/>
          </a:stretch>
        </p:blipFill>
        <p:spPr>
          <a:xfrm>
            <a:off x="676969" y="590780"/>
            <a:ext cx="4756166" cy="1685065"/>
          </a:xfrm>
          <a:prstGeom prst="rect">
            <a:avLst/>
          </a:prstGeom>
        </p:spPr>
      </p:pic>
      <p:pic>
        <p:nvPicPr>
          <p:cNvPr id="7" name="Picture 6">
            <a:extLst>
              <a:ext uri="{FF2B5EF4-FFF2-40B4-BE49-F238E27FC236}">
                <a16:creationId xmlns:a16="http://schemas.microsoft.com/office/drawing/2014/main" id="{AF56E2F9-0EF7-4132-A143-7DCFA37FFF39}"/>
              </a:ext>
            </a:extLst>
          </p:cNvPr>
          <p:cNvPicPr>
            <a:picLocks noChangeAspect="1"/>
          </p:cNvPicPr>
          <p:nvPr/>
        </p:nvPicPr>
        <p:blipFill>
          <a:blip r:embed="rId3"/>
          <a:stretch>
            <a:fillRect/>
          </a:stretch>
        </p:blipFill>
        <p:spPr>
          <a:xfrm>
            <a:off x="676969" y="2670578"/>
            <a:ext cx="5129027" cy="841233"/>
          </a:xfrm>
          <a:prstGeom prst="rect">
            <a:avLst/>
          </a:prstGeom>
        </p:spPr>
      </p:pic>
      <p:pic>
        <p:nvPicPr>
          <p:cNvPr id="8" name="Picture 7">
            <a:extLst>
              <a:ext uri="{FF2B5EF4-FFF2-40B4-BE49-F238E27FC236}">
                <a16:creationId xmlns:a16="http://schemas.microsoft.com/office/drawing/2014/main" id="{D3F2EA7D-D199-40CB-AEB1-E7C0EB342A25}"/>
              </a:ext>
            </a:extLst>
          </p:cNvPr>
          <p:cNvPicPr>
            <a:picLocks noChangeAspect="1"/>
          </p:cNvPicPr>
          <p:nvPr/>
        </p:nvPicPr>
        <p:blipFill>
          <a:blip r:embed="rId4"/>
          <a:stretch>
            <a:fillRect/>
          </a:stretch>
        </p:blipFill>
        <p:spPr>
          <a:xfrm>
            <a:off x="764867" y="3906544"/>
            <a:ext cx="5338531" cy="1091395"/>
          </a:xfrm>
          <a:prstGeom prst="rect">
            <a:avLst/>
          </a:prstGeom>
        </p:spPr>
      </p:pic>
      <p:pic>
        <p:nvPicPr>
          <p:cNvPr id="9" name="Picture 8">
            <a:extLst>
              <a:ext uri="{FF2B5EF4-FFF2-40B4-BE49-F238E27FC236}">
                <a16:creationId xmlns:a16="http://schemas.microsoft.com/office/drawing/2014/main" id="{03FB4170-764A-4FDA-92E1-4EDEA10E7F51}"/>
              </a:ext>
            </a:extLst>
          </p:cNvPr>
          <p:cNvPicPr>
            <a:picLocks noChangeAspect="1"/>
          </p:cNvPicPr>
          <p:nvPr/>
        </p:nvPicPr>
        <p:blipFill>
          <a:blip r:embed="rId5"/>
          <a:stretch>
            <a:fillRect/>
          </a:stretch>
        </p:blipFill>
        <p:spPr>
          <a:xfrm>
            <a:off x="870012" y="4997939"/>
            <a:ext cx="7255345" cy="648259"/>
          </a:xfrm>
          <a:prstGeom prst="rect">
            <a:avLst/>
          </a:prstGeom>
        </p:spPr>
      </p:pic>
    </p:spTree>
    <p:extLst>
      <p:ext uri="{BB962C8B-B14F-4D97-AF65-F5344CB8AC3E}">
        <p14:creationId xmlns:p14="http://schemas.microsoft.com/office/powerpoint/2010/main" val="3180285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D630DD-DE5E-4C67-82ED-168980B899F8}"/>
              </a:ext>
            </a:extLst>
          </p:cNvPr>
          <p:cNvSpPr>
            <a:spLocks noGrp="1"/>
          </p:cNvSpPr>
          <p:nvPr>
            <p:ph idx="1"/>
          </p:nvPr>
        </p:nvSpPr>
        <p:spPr>
          <a:xfrm>
            <a:off x="0" y="0"/>
            <a:ext cx="12192000" cy="6858000"/>
          </a:xfrm>
        </p:spPr>
        <p:txBody>
          <a:bodyPr/>
          <a:lstStyle/>
          <a:p>
            <a:r>
              <a:rPr lang="en-IN" dirty="0"/>
              <a:t>ROI </a:t>
            </a:r>
            <a:r>
              <a:rPr lang="en-IN" dirty="0" err="1"/>
              <a:t>Allign</a:t>
            </a:r>
            <a:r>
              <a:rPr lang="en-IN" dirty="0"/>
              <a:t>:</a:t>
            </a:r>
          </a:p>
          <a:p>
            <a:r>
              <a:rPr lang="en-US" sz="1800" dirty="0"/>
              <a:t>                                                                          Simply put, if an N ×N output is desired, the proposed region (black rectangle in the 				        upper-right image) is divided into an N × N grid. Unlike </a:t>
            </a:r>
            <a:r>
              <a:rPr lang="en-US" sz="1800" dirty="0" err="1"/>
              <a:t>RoI</a:t>
            </a:r>
            <a:r>
              <a:rPr lang="en-US" sz="1800" dirty="0"/>
              <a:t> Pooling, these regions will 				        contain the exact same number of pixels, so we will often have fractional pixels. From 				        each grid cell, we sample four regions as shown by the red × marks in the third 					        image. We then subdivide each grid cell into four </a:t>
            </a:r>
            <a:r>
              <a:rPr lang="en-US" sz="1800" dirty="0" err="1"/>
              <a:t>subcells</a:t>
            </a:r>
            <a:r>
              <a:rPr lang="en-US" sz="1800" dirty="0"/>
              <a:t>, each centered on 3 an ×. 					        We perform bilinear interpolation to get a single value for each subregion, or four 					         values for each cell. These values are shown in the fourth image. Finally, we perform 				         a simple max pooling on the bilinear interpolated values, taking the maximum value 				         per cell to reach an N × N output. This output is then passed through the fully 					         connected layers for bounding-box regression and classification, and through the 					         small Fully Convolutional Network (FCN) that makes up our masking head</a:t>
            </a:r>
          </a:p>
          <a:p>
            <a:endParaRPr lang="en-US" sz="1800" dirty="0"/>
          </a:p>
          <a:p>
            <a:r>
              <a:rPr lang="en-US" sz="1800" dirty="0"/>
              <a:t>                                                                           The Mask R-CNN research paper says that the position and number of sample points 				          don’t matter so much.(so we can use inbuilt </a:t>
            </a:r>
            <a:r>
              <a:rPr lang="en-US" sz="1800" dirty="0" err="1"/>
              <a:t>tensorflow</a:t>
            </a:r>
            <a:r>
              <a:rPr lang="en-US" sz="1800" dirty="0"/>
              <a:t> function for bilinear 					         interpolation which takes one sample)</a:t>
            </a:r>
            <a:endParaRPr lang="en-IN" sz="1800" dirty="0"/>
          </a:p>
          <a:p>
            <a:endParaRPr lang="en-IN" dirty="0"/>
          </a:p>
        </p:txBody>
      </p:sp>
      <p:pic>
        <p:nvPicPr>
          <p:cNvPr id="7" name="Picture 6">
            <a:extLst>
              <a:ext uri="{FF2B5EF4-FFF2-40B4-BE49-F238E27FC236}">
                <a16:creationId xmlns:a16="http://schemas.microsoft.com/office/drawing/2014/main" id="{27446099-608A-4A0C-A1FB-E5857E9903F8}"/>
              </a:ext>
            </a:extLst>
          </p:cNvPr>
          <p:cNvPicPr>
            <a:picLocks noChangeAspect="1"/>
          </p:cNvPicPr>
          <p:nvPr/>
        </p:nvPicPr>
        <p:blipFill rotWithShape="1">
          <a:blip r:embed="rId2">
            <a:extLst>
              <a:ext uri="{28A0092B-C50C-407E-A947-70E740481C1C}">
                <a14:useLocalDpi xmlns:a14="http://schemas.microsoft.com/office/drawing/2010/main" val="0"/>
              </a:ext>
            </a:extLst>
          </a:blip>
          <a:srcRect l="30485" t="10758" r="31110" b="4618"/>
          <a:stretch/>
        </p:blipFill>
        <p:spPr>
          <a:xfrm>
            <a:off x="168676" y="390617"/>
            <a:ext cx="4003830" cy="4962618"/>
          </a:xfrm>
          <a:prstGeom prst="rect">
            <a:avLst/>
          </a:prstGeom>
        </p:spPr>
      </p:pic>
    </p:spTree>
    <p:extLst>
      <p:ext uri="{BB962C8B-B14F-4D97-AF65-F5344CB8AC3E}">
        <p14:creationId xmlns:p14="http://schemas.microsoft.com/office/powerpoint/2010/main" val="1334313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032A6F-0733-4883-BB1B-99697CB36F2B}"/>
              </a:ext>
            </a:extLst>
          </p:cNvPr>
          <p:cNvSpPr>
            <a:spLocks noGrp="1"/>
          </p:cNvSpPr>
          <p:nvPr>
            <p:ph idx="1"/>
          </p:nvPr>
        </p:nvSpPr>
        <p:spPr>
          <a:xfrm>
            <a:off x="0" y="0"/>
            <a:ext cx="12192000" cy="6858000"/>
          </a:xfrm>
        </p:spPr>
        <p:txBody>
          <a:bodyPr/>
          <a:lstStyle/>
          <a:p>
            <a:pPr marL="0" indent="0">
              <a:buNone/>
            </a:pPr>
            <a:r>
              <a:rPr lang="en-IN" dirty="0" err="1"/>
              <a:t>Bilnear</a:t>
            </a:r>
            <a:r>
              <a:rPr lang="en-IN" dirty="0"/>
              <a:t> Interpolation:</a:t>
            </a:r>
          </a:p>
          <a:p>
            <a:pPr marL="0" indent="0">
              <a:buNone/>
            </a:pPr>
            <a:r>
              <a:rPr lang="en-US" sz="1400" dirty="0"/>
              <a:t>We have the same initial ROI. Notice that we DON’T perform any quantization operations, both on the ROI and the bins. The equation below explains how they have selected sample points.</a:t>
            </a:r>
            <a:r>
              <a:rPr lang="en-US" dirty="0"/>
              <a:t> </a:t>
            </a:r>
            <a:r>
              <a:rPr lang="en-US" sz="1400" dirty="0"/>
              <a:t>The value of </a:t>
            </a:r>
            <a:r>
              <a:rPr lang="en-US" sz="1400" dirty="0" err="1"/>
              <a:t>num_samples</a:t>
            </a:r>
            <a:r>
              <a:rPr lang="en-US" sz="1400" dirty="0"/>
              <a:t> has been taken 2 . </a:t>
            </a:r>
            <a:r>
              <a:rPr lang="en-US" sz="1400" dirty="0" err="1"/>
              <a:t>X_low</a:t>
            </a:r>
            <a:r>
              <a:rPr lang="en-US" sz="1400" dirty="0"/>
              <a:t> and </a:t>
            </a:r>
            <a:r>
              <a:rPr lang="en-US" sz="1400" dirty="0" err="1"/>
              <a:t>X_high</a:t>
            </a:r>
            <a:r>
              <a:rPr lang="en-US" sz="1400" dirty="0"/>
              <a:t> are there lowest and highest x coordinates of the bin. Using this equation we get coordinates of 4 points (S1, S2, S3, S4)</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400" dirty="0"/>
              <a:t>Let’s pick S1 for example, We identify 4 nearest points on feature map which match to resolution of feature map (whose coordinates will be integers). In this case P(2,1), Q(3,1), R(2,2) and S(3,2), with their respective values. Using the 4 points and the equation below, we employ bi-linear interpolation to calculate the feature value at that particular sample point. So, for S1, we get a value of 0.21778.</a:t>
            </a:r>
            <a:endParaRPr lang="en-IN" sz="1400" dirty="0"/>
          </a:p>
          <a:p>
            <a:pPr marL="3657600" lvl="8" indent="0">
              <a:buNone/>
            </a:pPr>
            <a:r>
              <a:rPr lang="en-IN" dirty="0"/>
              <a:t>         </a:t>
            </a:r>
          </a:p>
          <a:p>
            <a:pPr marL="0" indent="0">
              <a:buNone/>
            </a:pPr>
            <a:endParaRPr lang="en-IN" dirty="0"/>
          </a:p>
        </p:txBody>
      </p:sp>
      <p:pic>
        <p:nvPicPr>
          <p:cNvPr id="4" name="Picture 3">
            <a:extLst>
              <a:ext uri="{FF2B5EF4-FFF2-40B4-BE49-F238E27FC236}">
                <a16:creationId xmlns:a16="http://schemas.microsoft.com/office/drawing/2014/main" id="{3AF5C5D9-3D4A-457C-AAD0-3629FB971E87}"/>
              </a:ext>
            </a:extLst>
          </p:cNvPr>
          <p:cNvPicPr>
            <a:picLocks noChangeAspect="1"/>
          </p:cNvPicPr>
          <p:nvPr/>
        </p:nvPicPr>
        <p:blipFill>
          <a:blip r:embed="rId2"/>
          <a:stretch>
            <a:fillRect/>
          </a:stretch>
        </p:blipFill>
        <p:spPr>
          <a:xfrm>
            <a:off x="0" y="1447058"/>
            <a:ext cx="4149244" cy="2134385"/>
          </a:xfrm>
          <a:prstGeom prst="rect">
            <a:avLst/>
          </a:prstGeom>
        </p:spPr>
      </p:pic>
      <p:pic>
        <p:nvPicPr>
          <p:cNvPr id="5" name="Picture 4">
            <a:extLst>
              <a:ext uri="{FF2B5EF4-FFF2-40B4-BE49-F238E27FC236}">
                <a16:creationId xmlns:a16="http://schemas.microsoft.com/office/drawing/2014/main" id="{557C51B3-CBC5-4CF7-908A-C2372F7C8DF3}"/>
              </a:ext>
            </a:extLst>
          </p:cNvPr>
          <p:cNvPicPr>
            <a:picLocks noChangeAspect="1"/>
          </p:cNvPicPr>
          <p:nvPr/>
        </p:nvPicPr>
        <p:blipFill>
          <a:blip r:embed="rId3"/>
          <a:stretch>
            <a:fillRect/>
          </a:stretch>
        </p:blipFill>
        <p:spPr>
          <a:xfrm>
            <a:off x="4149244" y="1447057"/>
            <a:ext cx="3441164" cy="2134385"/>
          </a:xfrm>
          <a:prstGeom prst="rect">
            <a:avLst/>
          </a:prstGeom>
        </p:spPr>
      </p:pic>
      <p:pic>
        <p:nvPicPr>
          <p:cNvPr id="7" name="Picture 6">
            <a:extLst>
              <a:ext uri="{FF2B5EF4-FFF2-40B4-BE49-F238E27FC236}">
                <a16:creationId xmlns:a16="http://schemas.microsoft.com/office/drawing/2014/main" id="{A1DBFEC9-46EC-4222-A511-4B3379EACE13}"/>
              </a:ext>
            </a:extLst>
          </p:cNvPr>
          <p:cNvPicPr>
            <a:picLocks noChangeAspect="1"/>
          </p:cNvPicPr>
          <p:nvPr/>
        </p:nvPicPr>
        <p:blipFill>
          <a:blip r:embed="rId4"/>
          <a:stretch>
            <a:fillRect/>
          </a:stretch>
        </p:blipFill>
        <p:spPr>
          <a:xfrm>
            <a:off x="301841" y="4316109"/>
            <a:ext cx="2580027" cy="2006688"/>
          </a:xfrm>
          <a:prstGeom prst="rect">
            <a:avLst/>
          </a:prstGeom>
        </p:spPr>
      </p:pic>
    </p:spTree>
    <p:extLst>
      <p:ext uri="{BB962C8B-B14F-4D97-AF65-F5344CB8AC3E}">
        <p14:creationId xmlns:p14="http://schemas.microsoft.com/office/powerpoint/2010/main" val="3909281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32B614D-21EF-4190-9AFC-5E35F0B9E3D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60" t="20212" r="2441" b="21638"/>
          <a:stretch/>
        </p:blipFill>
        <p:spPr>
          <a:xfrm>
            <a:off x="168675" y="363984"/>
            <a:ext cx="4758433" cy="3799643"/>
          </a:xfrm>
        </p:spPr>
      </p:pic>
      <p:pic>
        <p:nvPicPr>
          <p:cNvPr id="6" name="Picture 5">
            <a:extLst>
              <a:ext uri="{FF2B5EF4-FFF2-40B4-BE49-F238E27FC236}">
                <a16:creationId xmlns:a16="http://schemas.microsoft.com/office/drawing/2014/main" id="{2A538706-6CCC-4DCD-9456-091A119BF6DE}"/>
              </a:ext>
            </a:extLst>
          </p:cNvPr>
          <p:cNvPicPr>
            <a:picLocks noChangeAspect="1"/>
          </p:cNvPicPr>
          <p:nvPr/>
        </p:nvPicPr>
        <p:blipFill>
          <a:blip r:embed="rId3"/>
          <a:stretch>
            <a:fillRect/>
          </a:stretch>
        </p:blipFill>
        <p:spPr>
          <a:xfrm>
            <a:off x="6655755" y="2388586"/>
            <a:ext cx="3905250" cy="2524125"/>
          </a:xfrm>
          <a:prstGeom prst="rect">
            <a:avLst/>
          </a:prstGeom>
        </p:spPr>
      </p:pic>
      <p:sp>
        <p:nvSpPr>
          <p:cNvPr id="7" name="Rectangle 6">
            <a:extLst>
              <a:ext uri="{FF2B5EF4-FFF2-40B4-BE49-F238E27FC236}">
                <a16:creationId xmlns:a16="http://schemas.microsoft.com/office/drawing/2014/main" id="{689856FB-ACF4-4935-9A76-D139206F8183}"/>
              </a:ext>
            </a:extLst>
          </p:cNvPr>
          <p:cNvSpPr/>
          <p:nvPr/>
        </p:nvSpPr>
        <p:spPr>
          <a:xfrm>
            <a:off x="5107620" y="634260"/>
            <a:ext cx="6096000" cy="1754326"/>
          </a:xfrm>
          <a:prstGeom prst="rect">
            <a:avLst/>
          </a:prstGeom>
        </p:spPr>
        <p:txBody>
          <a:bodyPr>
            <a:spAutoFit/>
          </a:bodyPr>
          <a:lstStyle/>
          <a:p>
            <a:r>
              <a:rPr lang="en-US" b="0" i="0" dirty="0">
                <a:effectLst/>
                <a:latin typeface="medium-content-serif-font"/>
              </a:rPr>
              <a:t>We repeat the process for other sample points, we get different values for each point. We perform average pooling for all the sample points in the bin. According to research paper, we can also use max-pool instead without any significant change in results, but they have used average pooling in their official implementation.</a:t>
            </a:r>
            <a:endParaRPr lang="en-IN" dirty="0"/>
          </a:p>
        </p:txBody>
      </p:sp>
      <p:pic>
        <p:nvPicPr>
          <p:cNvPr id="8" name="Picture 7">
            <a:extLst>
              <a:ext uri="{FF2B5EF4-FFF2-40B4-BE49-F238E27FC236}">
                <a16:creationId xmlns:a16="http://schemas.microsoft.com/office/drawing/2014/main" id="{6CDA19DB-7ACC-4180-A26C-DF8C64CE7469}"/>
              </a:ext>
            </a:extLst>
          </p:cNvPr>
          <p:cNvPicPr>
            <a:picLocks noChangeAspect="1"/>
          </p:cNvPicPr>
          <p:nvPr/>
        </p:nvPicPr>
        <p:blipFill>
          <a:blip r:embed="rId4"/>
          <a:stretch>
            <a:fillRect/>
          </a:stretch>
        </p:blipFill>
        <p:spPr>
          <a:xfrm>
            <a:off x="704803" y="5103366"/>
            <a:ext cx="3686175" cy="1390650"/>
          </a:xfrm>
          <a:prstGeom prst="rect">
            <a:avLst/>
          </a:prstGeom>
        </p:spPr>
      </p:pic>
      <p:sp>
        <p:nvSpPr>
          <p:cNvPr id="9" name="Rectangle 8">
            <a:extLst>
              <a:ext uri="{FF2B5EF4-FFF2-40B4-BE49-F238E27FC236}">
                <a16:creationId xmlns:a16="http://schemas.microsoft.com/office/drawing/2014/main" id="{0543316E-F2F8-4281-B75B-FF1DD92B1AE8}"/>
              </a:ext>
            </a:extLst>
          </p:cNvPr>
          <p:cNvSpPr/>
          <p:nvPr/>
        </p:nvSpPr>
        <p:spPr>
          <a:xfrm>
            <a:off x="4465005" y="5577409"/>
            <a:ext cx="6096000" cy="646331"/>
          </a:xfrm>
          <a:prstGeom prst="rect">
            <a:avLst/>
          </a:prstGeom>
        </p:spPr>
        <p:txBody>
          <a:bodyPr>
            <a:spAutoFit/>
          </a:bodyPr>
          <a:lstStyle/>
          <a:p>
            <a:r>
              <a:rPr lang="en-US" b="0" i="0" dirty="0">
                <a:effectLst/>
                <a:latin typeface="medium-content-serif-font"/>
              </a:rPr>
              <a:t>We repeat the process for all bins and get a final output of dimensions same for all ROI’s.</a:t>
            </a:r>
            <a:endParaRPr lang="en-IN" dirty="0"/>
          </a:p>
        </p:txBody>
      </p:sp>
    </p:spTree>
    <p:extLst>
      <p:ext uri="{BB962C8B-B14F-4D97-AF65-F5344CB8AC3E}">
        <p14:creationId xmlns:p14="http://schemas.microsoft.com/office/powerpoint/2010/main" val="3584063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2B26F6-38CB-469A-A668-59AE1EF535F2}"/>
              </a:ext>
            </a:extLst>
          </p:cNvPr>
          <p:cNvSpPr>
            <a:spLocks noGrp="1"/>
          </p:cNvSpPr>
          <p:nvPr>
            <p:ph idx="1"/>
          </p:nvPr>
        </p:nvSpPr>
        <p:spPr>
          <a:xfrm>
            <a:off x="62143" y="292962"/>
            <a:ext cx="11913833" cy="6365289"/>
          </a:xfrm>
        </p:spPr>
        <p:txBody>
          <a:bodyPr/>
          <a:lstStyle/>
          <a:p>
            <a:r>
              <a:rPr lang="en-IN" dirty="0"/>
              <a:t>TODO:</a:t>
            </a:r>
          </a:p>
          <a:p>
            <a:pPr lvl="1"/>
            <a:r>
              <a:rPr lang="en-IN" dirty="0"/>
              <a:t>Our dataset doesn’t seem to have bounding boxes. So we have to generate them manually for training and validation</a:t>
            </a:r>
          </a:p>
          <a:p>
            <a:pPr lvl="1"/>
            <a:r>
              <a:rPr lang="en-IN" dirty="0"/>
              <a:t>Data Pre-processing( scaling, resizing, etc. of the images)</a:t>
            </a:r>
          </a:p>
          <a:p>
            <a:pPr lvl="1"/>
            <a:r>
              <a:rPr lang="en-IN" dirty="0"/>
              <a:t>Have to build a backbone CNN model integrated with FPN. We can take Resnet-50 architecture for CNN</a:t>
            </a:r>
          </a:p>
          <a:p>
            <a:pPr lvl="1"/>
            <a:r>
              <a:rPr lang="en-IN" dirty="0"/>
              <a:t>Have to build a RPN layer </a:t>
            </a:r>
          </a:p>
          <a:p>
            <a:pPr lvl="1"/>
            <a:r>
              <a:rPr lang="en-IN" dirty="0"/>
              <a:t>Box and Mask head layers</a:t>
            </a:r>
          </a:p>
          <a:p>
            <a:pPr lvl="1"/>
            <a:r>
              <a:rPr lang="en-IN" dirty="0"/>
              <a:t>And finally validation, fine tuning, evaluation, loss function and Inference</a:t>
            </a:r>
          </a:p>
          <a:p>
            <a:pPr lvl="1"/>
            <a:r>
              <a:rPr lang="en-IN" sz="2600" dirty="0">
                <a:hlinkClick r:id="rId2"/>
              </a:rPr>
              <a:t>https://github.com/matterport/Mask_RCNN/blob/master/mrcnn/model.py</a:t>
            </a:r>
            <a:r>
              <a:rPr lang="en-IN" sz="2600" dirty="0"/>
              <a:t> (Use this as reference for building each layers)</a:t>
            </a:r>
          </a:p>
          <a:p>
            <a:pPr lvl="1"/>
            <a:endParaRPr lang="en-IN" sz="2600" b="1" dirty="0"/>
          </a:p>
          <a:p>
            <a:pPr lvl="1"/>
            <a:r>
              <a:rPr lang="en-IN" sz="3200" b="1" dirty="0"/>
              <a:t>So lets choose a stage for each and start working…………..</a:t>
            </a:r>
            <a:endParaRPr lang="en-IN" sz="2800" b="1" dirty="0"/>
          </a:p>
          <a:p>
            <a:pPr lvl="1"/>
            <a:endParaRPr lang="en-IN" dirty="0"/>
          </a:p>
        </p:txBody>
      </p:sp>
    </p:spTree>
    <p:extLst>
      <p:ext uri="{BB962C8B-B14F-4D97-AF65-F5344CB8AC3E}">
        <p14:creationId xmlns:p14="http://schemas.microsoft.com/office/powerpoint/2010/main" val="3237589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81CFA2-2883-46B7-A043-C1E9244C0EF8}"/>
              </a:ext>
            </a:extLst>
          </p:cNvPr>
          <p:cNvSpPr>
            <a:spLocks noGrp="1"/>
          </p:cNvSpPr>
          <p:nvPr>
            <p:ph idx="1"/>
          </p:nvPr>
        </p:nvSpPr>
        <p:spPr>
          <a:xfrm>
            <a:off x="177555" y="2396971"/>
            <a:ext cx="11833931" cy="2085623"/>
          </a:xfrm>
        </p:spPr>
        <p:txBody>
          <a:bodyPr>
            <a:normAutofit/>
          </a:bodyPr>
          <a:lstStyle/>
          <a:p>
            <a:r>
              <a:rPr lang="en-US" sz="1400" b="1" dirty="0"/>
              <a:t>Subtraction of mean:</a:t>
            </a:r>
            <a:r>
              <a:rPr lang="en-US" sz="1400" i="1" dirty="0"/>
              <a:t> </a:t>
            </a:r>
            <a:r>
              <a:rPr lang="en-US" sz="1400" dirty="0"/>
              <a:t>The mean vector (3 X 1, corresponding to each color channel) is the mean of pixel values across all the training and test images is subtracted from the input image.</a:t>
            </a:r>
          </a:p>
          <a:p>
            <a:r>
              <a:rPr lang="en-US" sz="1400" b="1" dirty="0"/>
              <a:t>Re-scale: </a:t>
            </a:r>
            <a:r>
              <a:rPr lang="en-US" sz="1400" dirty="0"/>
              <a:t>Two parameters are taken (target size and maximum size). The shorter side is resized to target size and longer side is resized accordingly keeping aspect ratio conserved. However, if the new value for longer side exceeds the maximum size, then longer side is resized to maximum value and resized value of shorter side changed with reference to longer side, keeping aspect ratio conserved. The default values for target size and maximum size are 800 and 1333 respectively.</a:t>
            </a:r>
          </a:p>
          <a:p>
            <a:r>
              <a:rPr lang="en-US" sz="1400" b="1" dirty="0"/>
              <a:t>Padding: </a:t>
            </a:r>
            <a:r>
              <a:rPr lang="en-US" sz="1400" dirty="0"/>
              <a:t>It is necessary when feature pyramid networks (FPN’s) are involved (explained in the next section). All the padding is done to the right-most and bottom-most edges only, so there is no change required in coordinates of targets, as the coordinate system is based from the uppermost-left corner. This step isn’t necessary if we are not using FPN’s……..For </a:t>
            </a:r>
            <a:r>
              <a:rPr lang="en-US" sz="1400" dirty="0" err="1"/>
              <a:t>eg.</a:t>
            </a:r>
            <a:r>
              <a:rPr lang="en-US" sz="1400" dirty="0"/>
              <a:t>.</a:t>
            </a:r>
          </a:p>
        </p:txBody>
      </p:sp>
      <p:pic>
        <p:nvPicPr>
          <p:cNvPr id="4" name="Picture 3">
            <a:extLst>
              <a:ext uri="{FF2B5EF4-FFF2-40B4-BE49-F238E27FC236}">
                <a16:creationId xmlns:a16="http://schemas.microsoft.com/office/drawing/2014/main" id="{2D51365C-05C3-458A-AEBA-0B26E487D2D3}"/>
              </a:ext>
            </a:extLst>
          </p:cNvPr>
          <p:cNvPicPr>
            <a:picLocks noChangeAspect="1"/>
          </p:cNvPicPr>
          <p:nvPr/>
        </p:nvPicPr>
        <p:blipFill>
          <a:blip r:embed="rId2"/>
          <a:stretch>
            <a:fillRect/>
          </a:stretch>
        </p:blipFill>
        <p:spPr>
          <a:xfrm>
            <a:off x="0" y="829633"/>
            <a:ext cx="12192000" cy="1567338"/>
          </a:xfrm>
          <a:prstGeom prst="rect">
            <a:avLst/>
          </a:prstGeom>
        </p:spPr>
      </p:pic>
      <p:sp>
        <p:nvSpPr>
          <p:cNvPr id="6" name="Rectangle 5">
            <a:extLst>
              <a:ext uri="{FF2B5EF4-FFF2-40B4-BE49-F238E27FC236}">
                <a16:creationId xmlns:a16="http://schemas.microsoft.com/office/drawing/2014/main" id="{B9E30661-BB6B-4796-92E4-63EE64A9E901}"/>
              </a:ext>
            </a:extLst>
          </p:cNvPr>
          <p:cNvSpPr/>
          <p:nvPr/>
        </p:nvSpPr>
        <p:spPr>
          <a:xfrm>
            <a:off x="177555" y="367968"/>
            <a:ext cx="2911874" cy="461665"/>
          </a:xfrm>
          <a:prstGeom prst="rect">
            <a:avLst/>
          </a:prstGeom>
        </p:spPr>
        <p:txBody>
          <a:bodyPr wrap="square">
            <a:spAutoFit/>
          </a:bodyPr>
          <a:lstStyle/>
          <a:p>
            <a:r>
              <a:rPr lang="en-IN" sz="2400" b="1" dirty="0"/>
              <a:t>Data Pre-processing:</a:t>
            </a:r>
          </a:p>
        </p:txBody>
      </p:sp>
      <p:pic>
        <p:nvPicPr>
          <p:cNvPr id="7" name="Picture 6">
            <a:extLst>
              <a:ext uri="{FF2B5EF4-FFF2-40B4-BE49-F238E27FC236}">
                <a16:creationId xmlns:a16="http://schemas.microsoft.com/office/drawing/2014/main" id="{B52D431B-FF71-443B-921C-953229036AFA}"/>
              </a:ext>
            </a:extLst>
          </p:cNvPr>
          <p:cNvPicPr>
            <a:picLocks noChangeAspect="1"/>
          </p:cNvPicPr>
          <p:nvPr/>
        </p:nvPicPr>
        <p:blipFill rotWithShape="1">
          <a:blip r:embed="rId3"/>
          <a:srcRect l="1127" t="20729" b="20586"/>
          <a:stretch/>
        </p:blipFill>
        <p:spPr>
          <a:xfrm>
            <a:off x="310718" y="4461031"/>
            <a:ext cx="10913615" cy="1344993"/>
          </a:xfrm>
          <a:prstGeom prst="rect">
            <a:avLst/>
          </a:prstGeom>
        </p:spPr>
      </p:pic>
      <p:sp>
        <p:nvSpPr>
          <p:cNvPr id="8" name="Rectangle 7">
            <a:extLst>
              <a:ext uri="{FF2B5EF4-FFF2-40B4-BE49-F238E27FC236}">
                <a16:creationId xmlns:a16="http://schemas.microsoft.com/office/drawing/2014/main" id="{9FA4CA12-A004-4E8F-ADFD-332B2FC4D275}"/>
              </a:ext>
            </a:extLst>
          </p:cNvPr>
          <p:cNvSpPr/>
          <p:nvPr/>
        </p:nvSpPr>
        <p:spPr>
          <a:xfrm>
            <a:off x="622915" y="5806024"/>
            <a:ext cx="10289219" cy="923330"/>
          </a:xfrm>
          <a:prstGeom prst="rect">
            <a:avLst/>
          </a:prstGeom>
        </p:spPr>
        <p:txBody>
          <a:bodyPr wrap="square">
            <a:spAutoFit/>
          </a:bodyPr>
          <a:lstStyle/>
          <a:p>
            <a:r>
              <a:rPr lang="en-US" b="0" i="0" dirty="0">
                <a:effectLst/>
                <a:latin typeface="medium-content-serif-font"/>
              </a:rPr>
              <a:t>The minimum of two sides (600) is re-scaled to 800 here and the other dimension is resized with the same scale. Since, the newly scaled side(1200) is not a multiple of 32, it is padded such that the resultant size is its multiple (1216/32=38).</a:t>
            </a:r>
            <a:endParaRPr lang="en-IN" dirty="0"/>
          </a:p>
        </p:txBody>
      </p:sp>
    </p:spTree>
    <p:extLst>
      <p:ext uri="{BB962C8B-B14F-4D97-AF65-F5344CB8AC3E}">
        <p14:creationId xmlns:p14="http://schemas.microsoft.com/office/powerpoint/2010/main" val="3360440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28EAD5-5D51-42D5-A31F-97C0E8BD3EBE}"/>
              </a:ext>
            </a:extLst>
          </p:cNvPr>
          <p:cNvSpPr>
            <a:spLocks noGrp="1"/>
          </p:cNvSpPr>
          <p:nvPr>
            <p:ph idx="1"/>
          </p:nvPr>
        </p:nvSpPr>
        <p:spPr>
          <a:xfrm>
            <a:off x="159797" y="150920"/>
            <a:ext cx="11807301" cy="6604987"/>
          </a:xfrm>
        </p:spPr>
        <p:txBody>
          <a:bodyPr/>
          <a:lstStyle/>
          <a:p>
            <a:r>
              <a:rPr lang="en-IN" dirty="0"/>
              <a:t>Resnet -50 </a:t>
            </a:r>
          </a:p>
          <a:p>
            <a:endParaRPr lang="en-IN" dirty="0"/>
          </a:p>
        </p:txBody>
      </p:sp>
      <p:pic>
        <p:nvPicPr>
          <p:cNvPr id="4" name="Picture 3">
            <a:extLst>
              <a:ext uri="{FF2B5EF4-FFF2-40B4-BE49-F238E27FC236}">
                <a16:creationId xmlns:a16="http://schemas.microsoft.com/office/drawing/2014/main" id="{2E9541CE-8E0D-4A5F-B08A-F80FEF3E1ABA}"/>
              </a:ext>
            </a:extLst>
          </p:cNvPr>
          <p:cNvPicPr>
            <a:picLocks noChangeAspect="1"/>
          </p:cNvPicPr>
          <p:nvPr/>
        </p:nvPicPr>
        <p:blipFill>
          <a:blip r:embed="rId2"/>
          <a:stretch>
            <a:fillRect/>
          </a:stretch>
        </p:blipFill>
        <p:spPr>
          <a:xfrm>
            <a:off x="0" y="948679"/>
            <a:ext cx="12192000" cy="2480321"/>
          </a:xfrm>
          <a:prstGeom prst="rect">
            <a:avLst/>
          </a:prstGeom>
        </p:spPr>
      </p:pic>
      <p:sp>
        <p:nvSpPr>
          <p:cNvPr id="5" name="Rectangle 4">
            <a:extLst>
              <a:ext uri="{FF2B5EF4-FFF2-40B4-BE49-F238E27FC236}">
                <a16:creationId xmlns:a16="http://schemas.microsoft.com/office/drawing/2014/main" id="{B4682F1B-7BA4-497A-813C-E01D4D571A09}"/>
              </a:ext>
            </a:extLst>
          </p:cNvPr>
          <p:cNvSpPr/>
          <p:nvPr/>
        </p:nvSpPr>
        <p:spPr>
          <a:xfrm>
            <a:off x="363984" y="3559946"/>
            <a:ext cx="11496583" cy="861774"/>
          </a:xfrm>
          <a:prstGeom prst="rect">
            <a:avLst/>
          </a:prstGeom>
        </p:spPr>
        <p:txBody>
          <a:bodyPr wrap="square">
            <a:spAutoFit/>
          </a:bodyPr>
          <a:lstStyle/>
          <a:p>
            <a:r>
              <a:rPr lang="en-IN" sz="2500" b="1" dirty="0">
                <a:hlinkClick r:id="rId3"/>
              </a:rPr>
              <a:t>https://towardsdatascience.com/understanding-and-coding-a-resnet-in-keras-446d7ff84d33</a:t>
            </a:r>
            <a:r>
              <a:rPr lang="en-IN" sz="2500" b="1" dirty="0"/>
              <a:t>  (Refer this for ID block and skip connection)  </a:t>
            </a:r>
          </a:p>
        </p:txBody>
      </p:sp>
    </p:spTree>
    <p:extLst>
      <p:ext uri="{BB962C8B-B14F-4D97-AF65-F5344CB8AC3E}">
        <p14:creationId xmlns:p14="http://schemas.microsoft.com/office/powerpoint/2010/main" val="3459990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1D62B54-5703-41A9-BEE0-08747439AE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6027" y="58454"/>
            <a:ext cx="8859915" cy="6616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558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0EBBBC-D120-4D58-8007-CD61B47506DF}"/>
              </a:ext>
            </a:extLst>
          </p:cNvPr>
          <p:cNvSpPr>
            <a:spLocks noGrp="1"/>
          </p:cNvSpPr>
          <p:nvPr>
            <p:ph idx="1"/>
          </p:nvPr>
        </p:nvSpPr>
        <p:spPr>
          <a:xfrm>
            <a:off x="648070" y="727969"/>
            <a:ext cx="10705730" cy="5448994"/>
          </a:xfrm>
        </p:spPr>
        <p:txBody>
          <a:bodyPr>
            <a:normAutofit/>
          </a:bodyPr>
          <a:lstStyle/>
          <a:p>
            <a:r>
              <a:rPr lang="en-US" sz="2000" dirty="0"/>
              <a:t>The Fast R-CNN consists of a CNN with its final pooling layer replaced by an “ROI pooling” layer and its final FC layer is replaced by two branches — a category </a:t>
            </a:r>
            <a:r>
              <a:rPr lang="en-US" sz="2000" dirty="0" err="1"/>
              <a:t>softmax</a:t>
            </a:r>
            <a:r>
              <a:rPr lang="en-US" sz="2000" dirty="0"/>
              <a:t> layer branch and a category-specific bounding box regression branch. The input images are represented as </a:t>
            </a:r>
            <a:r>
              <a:rPr lang="en-US" sz="2000" i="1" dirty="0"/>
              <a:t>Height </a:t>
            </a:r>
            <a:r>
              <a:rPr lang="en-US" sz="2000" dirty="0"/>
              <a:t>× </a:t>
            </a:r>
            <a:r>
              <a:rPr lang="en-US" sz="2000" i="1" dirty="0"/>
              <a:t>Width </a:t>
            </a:r>
            <a:r>
              <a:rPr lang="en-US" sz="2000" dirty="0"/>
              <a:t>× </a:t>
            </a:r>
            <a:r>
              <a:rPr lang="en-US" sz="2000" i="1" dirty="0"/>
              <a:t>Depth</a:t>
            </a:r>
            <a:r>
              <a:rPr lang="en-US" sz="2000" dirty="0"/>
              <a:t> tensors (multidimensional arrays), which are passed through a pre-trained CNN up until an intermediate layer, ending up with a convolutional feature map. We use this as a feature extractor for the next part. Depending on the backbone CNN used, the output feature maps are much smaller than the original image size. This depends on the stride of the backbone CNN.</a:t>
            </a:r>
            <a:r>
              <a:rPr lang="en-US" dirty="0"/>
              <a:t> </a:t>
            </a:r>
            <a:r>
              <a:rPr lang="en-US" sz="2000" dirty="0"/>
              <a:t>Next, we have what is called a Region Proposal Network (RPN). Using the features that the CNN computed, it is used to find up to a </a:t>
            </a:r>
            <a:r>
              <a:rPr lang="en-US" sz="2000" i="1" dirty="0"/>
              <a:t>predefined number</a:t>
            </a:r>
            <a:r>
              <a:rPr lang="en-US" sz="2000" dirty="0"/>
              <a:t> of regions (bounding boxes), which may contain objects. Generating bounding boxes are done using anchors which are fixed sized reference bounding boxes which are placed uniformly throughout the original image</a:t>
            </a:r>
            <a:r>
              <a:rPr lang="en-US" sz="2200" dirty="0"/>
              <a:t>. For every point in the output feature map, the network has to learn whether an object is present in the input image at its corresponding location and estimate its size. This is done by placing a set of “Anchors” on the input image for each location on the output feature map from the backbone network. These anchors indicate possible objects in various sizes and aspect ratios at this location. The figure below shows 9 possible anchors in 3 different aspect ratios and 3 different sizes placed on the input image for a point A on the output feature map. The anchors used have 3 scales of box area 128², 256², 512² and 3 aspect ratios of 1:1, 1:2 and 2:1.</a:t>
            </a:r>
            <a:endParaRPr lang="en-US" sz="2200" b="1" dirty="0"/>
          </a:p>
          <a:p>
            <a:endParaRPr lang="en-IN" sz="2000" b="1" dirty="0"/>
          </a:p>
        </p:txBody>
      </p:sp>
    </p:spTree>
    <p:extLst>
      <p:ext uri="{BB962C8B-B14F-4D97-AF65-F5344CB8AC3E}">
        <p14:creationId xmlns:p14="http://schemas.microsoft.com/office/powerpoint/2010/main" val="2805173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E4FC68-BB4D-4FDE-A662-C88FC4C8F66C}"/>
              </a:ext>
            </a:extLst>
          </p:cNvPr>
          <p:cNvSpPr>
            <a:spLocks noGrp="1"/>
          </p:cNvSpPr>
          <p:nvPr>
            <p:ph idx="1"/>
          </p:nvPr>
        </p:nvSpPr>
        <p:spPr>
          <a:xfrm>
            <a:off x="257451" y="204186"/>
            <a:ext cx="11647503" cy="6356412"/>
          </a:xfrm>
        </p:spPr>
        <p:txBody>
          <a:bodyPr/>
          <a:lstStyle/>
          <a:p>
            <a:endParaRPr lang="en-US" dirty="0"/>
          </a:p>
          <a:p>
            <a:endParaRPr lang="en-IN" dirty="0"/>
          </a:p>
        </p:txBody>
      </p:sp>
      <p:pic>
        <p:nvPicPr>
          <p:cNvPr id="2054" name="Picture 6">
            <a:extLst>
              <a:ext uri="{FF2B5EF4-FFF2-40B4-BE49-F238E27FC236}">
                <a16:creationId xmlns:a16="http://schemas.microsoft.com/office/drawing/2014/main" id="{E4058198-8895-4F4B-BDAD-434FE7C29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129" y="422891"/>
            <a:ext cx="10921404" cy="5241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79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C60FE9-1810-4706-B464-4A5CC84DFED8}"/>
              </a:ext>
            </a:extLst>
          </p:cNvPr>
          <p:cNvSpPr>
            <a:spLocks noGrp="1"/>
          </p:cNvSpPr>
          <p:nvPr>
            <p:ph idx="1"/>
          </p:nvPr>
        </p:nvSpPr>
        <p:spPr>
          <a:xfrm>
            <a:off x="461639" y="221942"/>
            <a:ext cx="10892161" cy="5955021"/>
          </a:xfrm>
        </p:spPr>
        <p:txBody>
          <a:bodyPr>
            <a:normAutofit lnSpcReduction="10000"/>
          </a:bodyPr>
          <a:lstStyle/>
          <a:p>
            <a:pPr algn="just"/>
            <a:r>
              <a:rPr lang="en-US" sz="2000" dirty="0"/>
              <a:t>The RPN takes all the reference boxes (anchors) and outputs a set of good proposals for objects (object proposals are rectangular regions on the image that signify the presence of an object). It does this by having two different outputs for each of the anchors. The first one is the probability that an anchor is an object. The RPN doesn’t care what </a:t>
            </a:r>
            <a:r>
              <a:rPr lang="en-US" sz="2000" i="1" dirty="0"/>
              <a:t>class</a:t>
            </a:r>
            <a:r>
              <a:rPr lang="en-US" sz="2000" dirty="0"/>
              <a:t> of object it is, only that it does in fact look like an object (and not background). We are going to use this objectness score to filter out the bad predictions for the second stage. The second output is the bounding box regression for adjusting the anchors to better fit the object it’s predicting. The RPN is implemented efficiently in a fully convolutional way, using the convolutional feature map returned by the base network as an input. First, we use a convolutional layer with 512 channels and 3x3 kernel size and then we have two parallel convolutional layers using a 1</a:t>
            </a:r>
            <a:r>
              <a:rPr lang="en-US" sz="2000" i="1" dirty="0"/>
              <a:t>x</a:t>
            </a:r>
            <a:r>
              <a:rPr lang="en-US" sz="2000" dirty="0"/>
              <a:t>1 kernel, whose number of channels depends on the number of anchors per point.</a:t>
            </a:r>
          </a:p>
          <a:p>
            <a:pPr algn="just"/>
            <a:endParaRPr lang="en-US" sz="2000" dirty="0"/>
          </a:p>
          <a:p>
            <a:pPr algn="just"/>
            <a:endParaRPr lang="en-IN" sz="2000" dirty="0"/>
          </a:p>
          <a:p>
            <a:pPr algn="just"/>
            <a:endParaRPr lang="en-IN" sz="2000" dirty="0"/>
          </a:p>
          <a:p>
            <a:pPr algn="just"/>
            <a:endParaRPr lang="en-IN" sz="2000" dirty="0"/>
          </a:p>
          <a:p>
            <a:endParaRPr lang="en-US" sz="2200" dirty="0"/>
          </a:p>
          <a:p>
            <a:r>
              <a:rPr lang="en-US" sz="2200" dirty="0"/>
              <a:t>For the classification layer, we output two predictions per anchor: the score of it being background (not an object) and the score of it being foreground (an actual object).For the regression, or bounding box adjustment layer, we output 4 predictions : ​ </a:t>
            </a:r>
            <a:r>
              <a:rPr lang="en-US" sz="2200" dirty="0" err="1"/>
              <a:t>xcenter</a:t>
            </a:r>
            <a:r>
              <a:rPr lang="en-US" sz="2200" dirty="0"/>
              <a:t>, </a:t>
            </a:r>
            <a:r>
              <a:rPr lang="en-US" sz="2200" dirty="0" err="1"/>
              <a:t>ycenter</a:t>
            </a:r>
            <a:r>
              <a:rPr lang="en-US" sz="2200" dirty="0"/>
              <a:t>, width, height which we will apply to the anchors to get the final proposals.</a:t>
            </a:r>
          </a:p>
          <a:p>
            <a:pPr algn="just"/>
            <a:endParaRPr lang="en-IN" sz="2000" dirty="0"/>
          </a:p>
        </p:txBody>
      </p:sp>
      <p:sp>
        <p:nvSpPr>
          <p:cNvPr id="4" name="AutoShape 2">
            <a:extLst>
              <a:ext uri="{FF2B5EF4-FFF2-40B4-BE49-F238E27FC236}">
                <a16:creationId xmlns:a16="http://schemas.microsoft.com/office/drawing/2014/main" id="{14BDA810-8400-4C76-8EB5-065E4CB98DB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076" name="Picture 4">
            <a:extLst>
              <a:ext uri="{FF2B5EF4-FFF2-40B4-BE49-F238E27FC236}">
                <a16:creationId xmlns:a16="http://schemas.microsoft.com/office/drawing/2014/main" id="{ED6A1B84-3816-49E4-A697-6B2EDD47C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097" y="2679707"/>
            <a:ext cx="5406502" cy="2481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060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0CF16A-C38E-48D4-A8D7-2115B020EB0D}"/>
              </a:ext>
            </a:extLst>
          </p:cNvPr>
          <p:cNvSpPr>
            <a:spLocks noGrp="1"/>
          </p:cNvSpPr>
          <p:nvPr>
            <p:ph idx="1"/>
          </p:nvPr>
        </p:nvSpPr>
        <p:spPr>
          <a:xfrm>
            <a:off x="399495" y="266330"/>
            <a:ext cx="10954305" cy="5910633"/>
          </a:xfrm>
        </p:spPr>
        <p:txBody>
          <a:bodyPr>
            <a:normAutofit/>
          </a:bodyPr>
          <a:lstStyle/>
          <a:p>
            <a:r>
              <a:rPr lang="en-US" sz="2000" dirty="0"/>
              <a:t>After the RPN step, we have a bunch of object proposals with no class assigned to them. Our next problem to solve is how to take these bounding boxes and classify them into our desired categories. The simplest approach would be to take each proposal, crop it, and then pass it through the pre-trained base network. Then, we can use the extracted features as input for image classifier. The main problem is that running the computations for all the 2000 proposals is really inefficient and slow. Faster R-CNN tries to solve, or at least mitigate, this problem by reusing the existing convolutional feature map. This is done by extracting fixed-sized feature maps for each proposal using region of interest pooling. Fixed size feature maps are needed for the R-CNN in order to classify them into a fixed number of classes.</a:t>
            </a:r>
            <a:r>
              <a:rPr lang="en-US" dirty="0"/>
              <a:t> </a:t>
            </a:r>
            <a:r>
              <a:rPr lang="en-US" sz="2000" dirty="0"/>
              <a:t>A simpler method, is to crop the convolutional feature map using each proposal and then resize each crop to a fixed sized 14×14×</a:t>
            </a:r>
            <a:r>
              <a:rPr lang="en-US" sz="2000" i="1" dirty="0"/>
              <a:t>convdepth</a:t>
            </a:r>
            <a:r>
              <a:rPr lang="en-US" sz="2000" dirty="0"/>
              <a:t> using interpolation (usually bilinear). After cropping, max pooling with a 2x2 kernel is used to get a final (7×7×</a:t>
            </a:r>
            <a:r>
              <a:rPr lang="en-US" sz="2000" i="1" dirty="0"/>
              <a:t>convdepth)</a:t>
            </a:r>
            <a:r>
              <a:rPr lang="en-US" sz="2000" dirty="0"/>
              <a:t> feature map for each proposal.</a:t>
            </a:r>
          </a:p>
          <a:p>
            <a:pPr algn="just"/>
            <a:endParaRPr lang="en-IN" sz="2000" dirty="0"/>
          </a:p>
        </p:txBody>
      </p:sp>
    </p:spTree>
    <p:extLst>
      <p:ext uri="{BB962C8B-B14F-4D97-AF65-F5344CB8AC3E}">
        <p14:creationId xmlns:p14="http://schemas.microsoft.com/office/powerpoint/2010/main" val="4104605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CED20F8-0CA7-4765-B9F9-E035806D6F20}"/>
              </a:ext>
            </a:extLst>
          </p:cNvPr>
          <p:cNvSpPr>
            <a:spLocks noGrp="1"/>
          </p:cNvSpPr>
          <p:nvPr>
            <p:ph type="body" sz="half" idx="2"/>
          </p:nvPr>
        </p:nvSpPr>
        <p:spPr>
          <a:xfrm>
            <a:off x="3261387" y="195309"/>
            <a:ext cx="5341075" cy="6134470"/>
          </a:xfrm>
        </p:spPr>
        <p:txBody>
          <a:bodyPr>
            <a:normAutofit/>
          </a:bodyPr>
          <a:lstStyle/>
          <a:p>
            <a:r>
              <a:rPr lang="en-US" sz="2800" b="1" dirty="0"/>
              <a:t>ROI Pooling:</a:t>
            </a:r>
            <a:endParaRPr lang="en-US" dirty="0"/>
          </a:p>
          <a:p>
            <a:r>
              <a:rPr lang="en-US" dirty="0"/>
              <a:t>Let’s assume a 5 X 5 feature map, with the ROI plotted on it. Notice that boundaries of ROI don’t coincide with the granularity of feature map (As ROI’s have coordinates w.r.t to original image, and feature map has a lower resolution than the input image).</a:t>
            </a:r>
          </a:p>
          <a:p>
            <a:r>
              <a:rPr lang="en-US" dirty="0"/>
              <a:t>To resolve the above mentioned issue, the boundaries of ROI are rounded off to match the granularity of the feature map. Now the boundaries of ROI align with that of the granularity of the feature map.</a:t>
            </a:r>
          </a:p>
          <a:p>
            <a:r>
              <a:rPr lang="en-US" dirty="0"/>
              <a:t>Depending on the output size (m) we mention, we get a m x m matrix, we divide the ROI into bins depending on the value of m. In this example, we have taken m=2. Notice that the boundaries of bins again don’t align with that of feature map.</a:t>
            </a:r>
          </a:p>
          <a:p>
            <a:r>
              <a:rPr lang="en-US" dirty="0"/>
              <a:t>We perform the quantization step again, similar to step 1. We apply max-pool operation in each bin separately. So the final four values in this example come out to be (0.32,0.64,0.16,0.25). We get the final m X m matrix for all the ROI’s.</a:t>
            </a:r>
            <a:endParaRPr lang="en-IN" dirty="0"/>
          </a:p>
          <a:p>
            <a:r>
              <a:rPr lang="en-IN" dirty="0"/>
              <a:t>(</a:t>
            </a:r>
            <a:r>
              <a:rPr lang="en-US" dirty="0"/>
              <a:t>The Mask R-CNN research paper says that the position and number of sample points don’t matter so much.)</a:t>
            </a:r>
          </a:p>
          <a:p>
            <a:r>
              <a:rPr lang="en-IN" dirty="0">
                <a:hlinkClick r:id="rId2"/>
              </a:rPr>
              <a:t>https://towardsdatascience.com/region-of-interest-pooling-f7c637f409af</a:t>
            </a:r>
            <a:r>
              <a:rPr lang="en-IN" dirty="0"/>
              <a:t>(refer this for detailed explanation of </a:t>
            </a:r>
            <a:r>
              <a:rPr lang="en-IN" dirty="0" err="1"/>
              <a:t>roi</a:t>
            </a:r>
            <a:r>
              <a:rPr lang="en-IN" dirty="0"/>
              <a:t> pooling)</a:t>
            </a:r>
            <a:endParaRPr lang="en-US" dirty="0"/>
          </a:p>
        </p:txBody>
      </p:sp>
      <p:pic>
        <p:nvPicPr>
          <p:cNvPr id="4104" name="Picture 8">
            <a:extLst>
              <a:ext uri="{FF2B5EF4-FFF2-40B4-BE49-F238E27FC236}">
                <a16:creationId xmlns:a16="http://schemas.microsoft.com/office/drawing/2014/main" id="{78A1A1D4-CA85-4743-954F-95527665894E}"/>
              </a:ext>
            </a:extLst>
          </p:cNvPr>
          <p:cNvPicPr>
            <a:picLocks noGrp="1" noChangeAspect="1" noChangeArrowheads="1"/>
          </p:cNvPicPr>
          <p:nvPr>
            <p:ph type="pic" idx="1"/>
          </p:nvPr>
        </p:nvPicPr>
        <p:blipFill rotWithShape="1">
          <a:blip r:embed="rId3">
            <a:extLst>
              <a:ext uri="{28A0092B-C50C-407E-A947-70E740481C1C}">
                <a14:useLocalDpi xmlns:a14="http://schemas.microsoft.com/office/drawing/2010/main" val="0"/>
              </a:ext>
            </a:extLst>
          </a:blip>
          <a:srcRect l="-410" t="1227" r="24"/>
          <a:stretch/>
        </p:blipFill>
        <p:spPr bwMode="auto">
          <a:xfrm>
            <a:off x="124288" y="195309"/>
            <a:ext cx="2876475" cy="181992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920203D3-64BC-4232-BBC5-0F8F4B084A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2050665"/>
            <a:ext cx="2836747" cy="181992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7BCC08C4-CAF4-4A44-95A1-ADACC6C02E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629" y="4057096"/>
            <a:ext cx="2803406" cy="1798532"/>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F4ECAAF0-F726-4C0C-A26F-AD0F6E1E68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2887" y="519861"/>
            <a:ext cx="2936852" cy="189085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id="{444C2EC2-CBEB-4ADD-AC70-2B1F03DDEF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76791" y="2960626"/>
            <a:ext cx="2943225"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643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A7EBCD3-EBA6-4CA7-9E97-F78A73F7A201}"/>
              </a:ext>
            </a:extLst>
          </p:cNvPr>
          <p:cNvSpPr>
            <a:spLocks noGrp="1"/>
          </p:cNvSpPr>
          <p:nvPr>
            <p:ph idx="1"/>
          </p:nvPr>
        </p:nvSpPr>
        <p:spPr>
          <a:xfrm>
            <a:off x="426128" y="316604"/>
            <a:ext cx="10927672" cy="5860359"/>
          </a:xfrm>
        </p:spPr>
        <p:txBody>
          <a:bodyPr>
            <a:normAutofit/>
          </a:bodyPr>
          <a:lstStyle/>
          <a:p>
            <a:r>
              <a:rPr lang="en-US" sz="1800" dirty="0"/>
              <a:t>The output from the ROI pooling layer is passed through two fully connected layers, and then the features are fed into the sibling classification and regression branches. Note that these classification and detection branches are different from those of the RPN. Here the classification layer has C units for each of the classes in the detection task (including a catch-all background class). The features are passed through a </a:t>
            </a:r>
            <a:r>
              <a:rPr lang="en-US" sz="1800" dirty="0" err="1"/>
              <a:t>softmax</a:t>
            </a:r>
            <a:r>
              <a:rPr lang="en-US" sz="1800" dirty="0"/>
              <a:t> layer to get the classification scores — the probability of a proposal belonging to each class. The regression layer coefficients are used to improve the predicted bounding boxes. Here the regressor is size agnostic, (unlike the RPN) but is specific to each class. That is, all the classes have individual regressors with 4 parameters each corresponding to C*4 output units in the regression layer. In the original Faster R-CNN paper, the R-CNN takes the feature map for each proposal, flattens it and uses two fully-connected layers of size 4096 with </a:t>
            </a:r>
            <a:r>
              <a:rPr lang="en-US" sz="1800" dirty="0" err="1"/>
              <a:t>ReLU</a:t>
            </a:r>
            <a:r>
              <a:rPr lang="en-US" sz="1800" dirty="0"/>
              <a:t> activation. Then, it uses two different fully-connected layers for each of the different objects:</a:t>
            </a:r>
          </a:p>
          <a:p>
            <a:pPr lvl="1"/>
            <a:r>
              <a:rPr lang="en-US" sz="1500" dirty="0"/>
              <a:t>A fully-connected layer with N+1 units where N</a:t>
            </a:r>
            <a:r>
              <a:rPr lang="en-US" sz="1500" i="1" dirty="0"/>
              <a:t>N</a:t>
            </a:r>
            <a:r>
              <a:rPr lang="en-US" sz="1500" dirty="0"/>
              <a:t> is the total number of classes and that extra one is for the background class. </a:t>
            </a:r>
          </a:p>
          <a:p>
            <a:pPr lvl="1"/>
            <a:r>
              <a:rPr lang="en-US" sz="1500" dirty="0"/>
              <a:t>A fully-connected layer with 4N units. We want to have a regression prediction, thus we need Δ​</a:t>
            </a:r>
            <a:r>
              <a:rPr lang="en-US" sz="1500" i="1" dirty="0"/>
              <a:t>center</a:t>
            </a:r>
            <a:r>
              <a:rPr lang="en-US" sz="1500" dirty="0"/>
              <a:t>​</a:t>
            </a:r>
            <a:r>
              <a:rPr lang="en-US" sz="1500" i="1" dirty="0"/>
              <a:t>x</a:t>
            </a:r>
            <a:r>
              <a:rPr lang="en-US" sz="1500" dirty="0"/>
              <a:t>​​​​,Δ​</a:t>
            </a:r>
            <a:r>
              <a:rPr lang="en-US" sz="1500" i="1" dirty="0"/>
              <a:t>center</a:t>
            </a:r>
            <a:r>
              <a:rPr lang="en-US" sz="1500" dirty="0"/>
              <a:t>​</a:t>
            </a:r>
            <a:r>
              <a:rPr lang="en-US" sz="1500" i="1" dirty="0"/>
              <a:t>y</a:t>
            </a:r>
            <a:r>
              <a:rPr lang="en-US" sz="1500" dirty="0"/>
              <a:t>​​​​,Δ​</a:t>
            </a:r>
            <a:r>
              <a:rPr lang="en-US" sz="1500" i="1" dirty="0"/>
              <a:t>width</a:t>
            </a:r>
            <a:r>
              <a:rPr lang="en-US" sz="1500" dirty="0"/>
              <a:t>​​,Δ​</a:t>
            </a:r>
            <a:r>
              <a:rPr lang="en-US" sz="1500" i="1" dirty="0"/>
              <a:t>height</a:t>
            </a:r>
            <a:r>
              <a:rPr lang="en-US" sz="1500" dirty="0"/>
              <a:t>​​ for each of the N possible classes.</a:t>
            </a:r>
            <a:endParaRPr lang="en-US" sz="1600" dirty="0"/>
          </a:p>
          <a:p>
            <a:endParaRPr lang="en-IN" sz="2000" dirty="0"/>
          </a:p>
        </p:txBody>
      </p:sp>
      <p:pic>
        <p:nvPicPr>
          <p:cNvPr id="6146" name="Picture 2">
            <a:extLst>
              <a:ext uri="{FF2B5EF4-FFF2-40B4-BE49-F238E27FC236}">
                <a16:creationId xmlns:a16="http://schemas.microsoft.com/office/drawing/2014/main" id="{E2B06535-2F0D-4F54-BAE1-B2290E08A3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152" y="3648493"/>
            <a:ext cx="6640216" cy="2610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0448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TotalTime>
  <Words>4929</Words>
  <Application>Microsoft Office PowerPoint</Application>
  <PresentationFormat>Widescreen</PresentationFormat>
  <Paragraphs>140</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medium-content-serif-font</vt:lpstr>
      <vt:lpstr>Office Theme</vt:lpstr>
      <vt:lpstr>Instance Segmentation with Mask R-CNN</vt:lpstr>
      <vt:lpstr>Faster R-CNN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Training</vt:lpstr>
      <vt:lpstr>Mask R-CNN: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Instance Segmentation with Mask R-CNN</dc:title>
  <dc:creator>joseph rj</dc:creator>
  <cp:lastModifiedBy>joseph rj</cp:lastModifiedBy>
  <cp:revision>36</cp:revision>
  <dcterms:created xsi:type="dcterms:W3CDTF">2020-01-04T02:15:06Z</dcterms:created>
  <dcterms:modified xsi:type="dcterms:W3CDTF">2020-01-04T08:35:58Z</dcterms:modified>
</cp:coreProperties>
</file>